
<file path=[Content_Types].xml><?xml version="1.0" encoding="utf-8"?>
<Types xmlns="http://schemas.openxmlformats.org/package/2006/content-types">
  <Default Extension="png" ContentType="image/png"/>
  <Default Extension="emf" ContentType="image/x-emf"/>
  <Default Extension="wma" ContentType="audio/x-ms-wma"/>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5"/>
  </p:sldMasterIdLst>
  <p:notesMasterIdLst>
    <p:notesMasterId r:id="rId49"/>
  </p:notesMasterIdLst>
  <p:sldIdLst>
    <p:sldId id="295" r:id="rId6"/>
    <p:sldId id="447" r:id="rId7"/>
    <p:sldId id="407" r:id="rId8"/>
    <p:sldId id="409" r:id="rId9"/>
    <p:sldId id="296" r:id="rId10"/>
    <p:sldId id="297" r:id="rId11"/>
    <p:sldId id="299" r:id="rId12"/>
    <p:sldId id="301" r:id="rId13"/>
    <p:sldId id="416" r:id="rId14"/>
    <p:sldId id="417" r:id="rId15"/>
    <p:sldId id="418" r:id="rId16"/>
    <p:sldId id="419" r:id="rId17"/>
    <p:sldId id="420" r:id="rId18"/>
    <p:sldId id="421" r:id="rId19"/>
    <p:sldId id="445" r:id="rId20"/>
    <p:sldId id="422" r:id="rId21"/>
    <p:sldId id="423" r:id="rId22"/>
    <p:sldId id="305" r:id="rId23"/>
    <p:sldId id="306" r:id="rId24"/>
    <p:sldId id="309" r:id="rId25"/>
    <p:sldId id="310" r:id="rId26"/>
    <p:sldId id="344" r:id="rId27"/>
    <p:sldId id="345" r:id="rId28"/>
    <p:sldId id="347" r:id="rId29"/>
    <p:sldId id="437" r:id="rId30"/>
    <p:sldId id="438" r:id="rId31"/>
    <p:sldId id="439" r:id="rId32"/>
    <p:sldId id="436" r:id="rId33"/>
    <p:sldId id="440" r:id="rId34"/>
    <p:sldId id="427" r:id="rId35"/>
    <p:sldId id="428" r:id="rId36"/>
    <p:sldId id="441" r:id="rId37"/>
    <p:sldId id="443" r:id="rId38"/>
    <p:sldId id="430" r:id="rId39"/>
    <p:sldId id="442" r:id="rId40"/>
    <p:sldId id="431" r:id="rId41"/>
    <p:sldId id="444" r:id="rId42"/>
    <p:sldId id="433" r:id="rId43"/>
    <p:sldId id="446" r:id="rId44"/>
    <p:sldId id="435" r:id="rId45"/>
    <p:sldId id="415" r:id="rId46"/>
    <p:sldId id="412" r:id="rId47"/>
    <p:sldId id="413"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0F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086" autoAdjust="0"/>
    <p:restoredTop sz="94660"/>
  </p:normalViewPr>
  <p:slideViewPr>
    <p:cSldViewPr snapToGrid="0">
      <p:cViewPr varScale="1">
        <p:scale>
          <a:sx n="69" d="100"/>
          <a:sy n="69" d="100"/>
        </p:scale>
        <p:origin x="744"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4C5A84-C9F0-4E81-BD50-31D5CF960408}" type="datetimeFigureOut">
              <a:rPr lang="en-US" smtClean="0"/>
              <a:t>5/19/2021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B653DF-F464-4D22-BD45-828F67F8FBAC}" type="slidenum">
              <a:rPr lang="en-US" smtClean="0"/>
              <a:t>‹#›</a:t>
            </a:fld>
            <a:endParaRPr lang="en-US"/>
          </a:p>
        </p:txBody>
      </p:sp>
    </p:spTree>
    <p:extLst>
      <p:ext uri="{BB962C8B-B14F-4D97-AF65-F5344CB8AC3E}">
        <p14:creationId xmlns:p14="http://schemas.microsoft.com/office/powerpoint/2010/main" val="4057578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B653DF-F464-4D22-BD45-828F67F8FBAC}" type="slidenum">
              <a:rPr lang="en-US" smtClean="0"/>
              <a:t>8</a:t>
            </a:fld>
            <a:endParaRPr lang="en-US"/>
          </a:p>
        </p:txBody>
      </p:sp>
    </p:spTree>
    <p:extLst>
      <p:ext uri="{BB962C8B-B14F-4D97-AF65-F5344CB8AC3E}">
        <p14:creationId xmlns:p14="http://schemas.microsoft.com/office/powerpoint/2010/main" val="3919069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BDB653DF-F464-4D22-BD45-828F67F8FBAC}" type="slidenum">
              <a:rPr lang="en-US" smtClean="0"/>
              <a:t>17</a:t>
            </a:fld>
            <a:endParaRPr lang="en-US"/>
          </a:p>
        </p:txBody>
      </p:sp>
    </p:spTree>
    <p:extLst>
      <p:ext uri="{BB962C8B-B14F-4D97-AF65-F5344CB8AC3E}">
        <p14:creationId xmlns:p14="http://schemas.microsoft.com/office/powerpoint/2010/main" val="4016379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B653DF-F464-4D22-BD45-828F67F8FBAC}" type="slidenum">
              <a:rPr lang="en-US" smtClean="0"/>
              <a:t>20</a:t>
            </a:fld>
            <a:endParaRPr lang="en-US"/>
          </a:p>
        </p:txBody>
      </p:sp>
    </p:spTree>
    <p:extLst>
      <p:ext uri="{BB962C8B-B14F-4D97-AF65-F5344CB8AC3E}">
        <p14:creationId xmlns:p14="http://schemas.microsoft.com/office/powerpoint/2010/main" val="2871935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0E621F6-8B6C-40AC-8F8E-D89D7A755AD8}"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44753-78AF-4F0D-817F-FE2BCC361BE1}" type="slidenum">
              <a:rPr lang="en-US" smtClean="0"/>
              <a:t>‹#›</a:t>
            </a:fld>
            <a:endParaRPr lang="en-US"/>
          </a:p>
        </p:txBody>
      </p:sp>
    </p:spTree>
    <p:extLst>
      <p:ext uri="{BB962C8B-B14F-4D97-AF65-F5344CB8AC3E}">
        <p14:creationId xmlns:p14="http://schemas.microsoft.com/office/powerpoint/2010/main" val="4098763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E621F6-8B6C-40AC-8F8E-D89D7A755AD8}"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44753-78AF-4F0D-817F-FE2BCC361BE1}" type="slidenum">
              <a:rPr lang="en-US" smtClean="0"/>
              <a:t>‹#›</a:t>
            </a:fld>
            <a:endParaRPr lang="en-US"/>
          </a:p>
        </p:txBody>
      </p:sp>
    </p:spTree>
    <p:extLst>
      <p:ext uri="{BB962C8B-B14F-4D97-AF65-F5344CB8AC3E}">
        <p14:creationId xmlns:p14="http://schemas.microsoft.com/office/powerpoint/2010/main" val="2738912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E621F6-8B6C-40AC-8F8E-D89D7A755AD8}"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44753-78AF-4F0D-817F-FE2BCC361BE1}" type="slidenum">
              <a:rPr lang="en-US" smtClean="0"/>
              <a:t>‹#›</a:t>
            </a:fld>
            <a:endParaRPr lang="en-US"/>
          </a:p>
        </p:txBody>
      </p:sp>
    </p:spTree>
    <p:extLst>
      <p:ext uri="{BB962C8B-B14F-4D97-AF65-F5344CB8AC3E}">
        <p14:creationId xmlns:p14="http://schemas.microsoft.com/office/powerpoint/2010/main" val="2636990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E621F6-8B6C-40AC-8F8E-D89D7A755AD8}"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44753-78AF-4F0D-817F-FE2BCC361BE1}" type="slidenum">
              <a:rPr lang="en-US" smtClean="0"/>
              <a:t>‹#›</a:t>
            </a:fld>
            <a:endParaRPr lang="en-US"/>
          </a:p>
        </p:txBody>
      </p:sp>
    </p:spTree>
    <p:extLst>
      <p:ext uri="{BB962C8B-B14F-4D97-AF65-F5344CB8AC3E}">
        <p14:creationId xmlns:p14="http://schemas.microsoft.com/office/powerpoint/2010/main" val="3430190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0E621F6-8B6C-40AC-8F8E-D89D7A755AD8}"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44753-78AF-4F0D-817F-FE2BCC361BE1}" type="slidenum">
              <a:rPr lang="en-US" smtClean="0"/>
              <a:t>‹#›</a:t>
            </a:fld>
            <a:endParaRPr lang="en-US"/>
          </a:p>
        </p:txBody>
      </p:sp>
    </p:spTree>
    <p:extLst>
      <p:ext uri="{BB962C8B-B14F-4D97-AF65-F5344CB8AC3E}">
        <p14:creationId xmlns:p14="http://schemas.microsoft.com/office/powerpoint/2010/main" val="3684356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0E621F6-8B6C-40AC-8F8E-D89D7A755AD8}"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844753-78AF-4F0D-817F-FE2BCC361BE1}" type="slidenum">
              <a:rPr lang="en-US" smtClean="0"/>
              <a:t>‹#›</a:t>
            </a:fld>
            <a:endParaRPr lang="en-US"/>
          </a:p>
        </p:txBody>
      </p:sp>
    </p:spTree>
    <p:extLst>
      <p:ext uri="{BB962C8B-B14F-4D97-AF65-F5344CB8AC3E}">
        <p14:creationId xmlns:p14="http://schemas.microsoft.com/office/powerpoint/2010/main" val="2662916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0E621F6-8B6C-40AC-8F8E-D89D7A755AD8}" type="datetimeFigureOut">
              <a:rPr lang="en-US" smtClean="0"/>
              <a:t>5/19/2021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844753-78AF-4F0D-817F-FE2BCC361BE1}" type="slidenum">
              <a:rPr lang="en-US" smtClean="0"/>
              <a:t>‹#›</a:t>
            </a:fld>
            <a:endParaRPr lang="en-US"/>
          </a:p>
        </p:txBody>
      </p:sp>
    </p:spTree>
    <p:extLst>
      <p:ext uri="{BB962C8B-B14F-4D97-AF65-F5344CB8AC3E}">
        <p14:creationId xmlns:p14="http://schemas.microsoft.com/office/powerpoint/2010/main" val="3673079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E621F6-8B6C-40AC-8F8E-D89D7A755AD8}" type="datetimeFigureOut">
              <a:rPr lang="en-US" smtClean="0"/>
              <a:t>5/19/2021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844753-78AF-4F0D-817F-FE2BCC361BE1}" type="slidenum">
              <a:rPr lang="en-US" smtClean="0"/>
              <a:t>‹#›</a:t>
            </a:fld>
            <a:endParaRPr lang="en-US"/>
          </a:p>
        </p:txBody>
      </p:sp>
    </p:spTree>
    <p:extLst>
      <p:ext uri="{BB962C8B-B14F-4D97-AF65-F5344CB8AC3E}">
        <p14:creationId xmlns:p14="http://schemas.microsoft.com/office/powerpoint/2010/main" val="1834445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E621F6-8B6C-40AC-8F8E-D89D7A755AD8}" type="datetimeFigureOut">
              <a:rPr lang="en-US" smtClean="0"/>
              <a:t>5/19/2021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844753-78AF-4F0D-817F-FE2BCC361BE1}" type="slidenum">
              <a:rPr lang="en-US" smtClean="0"/>
              <a:t>‹#›</a:t>
            </a:fld>
            <a:endParaRPr lang="en-US"/>
          </a:p>
        </p:txBody>
      </p:sp>
    </p:spTree>
    <p:extLst>
      <p:ext uri="{BB962C8B-B14F-4D97-AF65-F5344CB8AC3E}">
        <p14:creationId xmlns:p14="http://schemas.microsoft.com/office/powerpoint/2010/main" val="1344716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0E621F6-8B6C-40AC-8F8E-D89D7A755AD8}"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844753-78AF-4F0D-817F-FE2BCC361BE1}" type="slidenum">
              <a:rPr lang="en-US" smtClean="0"/>
              <a:t>‹#›</a:t>
            </a:fld>
            <a:endParaRPr lang="en-US"/>
          </a:p>
        </p:txBody>
      </p:sp>
    </p:spTree>
    <p:extLst>
      <p:ext uri="{BB962C8B-B14F-4D97-AF65-F5344CB8AC3E}">
        <p14:creationId xmlns:p14="http://schemas.microsoft.com/office/powerpoint/2010/main" val="1483705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0E621F6-8B6C-40AC-8F8E-D89D7A755AD8}"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844753-78AF-4F0D-817F-FE2BCC361BE1}" type="slidenum">
              <a:rPr lang="en-US" smtClean="0"/>
              <a:t>‹#›</a:t>
            </a:fld>
            <a:endParaRPr lang="en-US"/>
          </a:p>
        </p:txBody>
      </p:sp>
    </p:spTree>
    <p:extLst>
      <p:ext uri="{BB962C8B-B14F-4D97-AF65-F5344CB8AC3E}">
        <p14:creationId xmlns:p14="http://schemas.microsoft.com/office/powerpoint/2010/main" val="1106705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E621F6-8B6C-40AC-8F8E-D89D7A755AD8}" type="datetimeFigureOut">
              <a:rPr lang="en-US" smtClean="0"/>
              <a:t>5/19/2021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844753-78AF-4F0D-817F-FE2BCC361BE1}" type="slidenum">
              <a:rPr lang="en-US" smtClean="0"/>
              <a:t>‹#›</a:t>
            </a:fld>
            <a:endParaRPr lang="en-US"/>
          </a:p>
        </p:txBody>
      </p:sp>
    </p:spTree>
    <p:extLst>
      <p:ext uri="{BB962C8B-B14F-4D97-AF65-F5344CB8AC3E}">
        <p14:creationId xmlns:p14="http://schemas.microsoft.com/office/powerpoint/2010/main" val="335138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2.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2.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2.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2.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ma"/><Relationship Id="rId1" Type="http://schemas.microsoft.com/office/2007/relationships/media" Target="../media/media12.wm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2.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2.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2.png"/><Relationship Id="rId5" Type="http://schemas.openxmlformats.org/officeDocument/2006/relationships/image" Target="../media/image24.jpe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wma"/><Relationship Id="rId1" Type="http://schemas.microsoft.com/office/2007/relationships/media" Target="../media/media21.wma"/><Relationship Id="rId5" Type="http://schemas.openxmlformats.org/officeDocument/2006/relationships/image" Target="../media/image2.png"/><Relationship Id="rId4" Type="http://schemas.openxmlformats.org/officeDocument/2006/relationships/hyperlink" Target="http://www.isvgroup.com/"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image" Target="../media/image2.png"/><Relationship Id="rId5" Type="http://schemas.openxmlformats.org/officeDocument/2006/relationships/hyperlink" Target="http://www.isvgroup.com/" TargetMode="Externa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5" Type="http://schemas.openxmlformats.org/officeDocument/2006/relationships/image" Target="../media/image2.png"/><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ma"/><Relationship Id="rId1" Type="http://schemas.microsoft.com/office/2007/relationships/media" Target="../media/media25.wm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wma"/><Relationship Id="rId1" Type="http://schemas.microsoft.com/office/2007/relationships/media" Target="../media/media26.wma"/><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wma"/><Relationship Id="rId1" Type="http://schemas.microsoft.com/office/2007/relationships/media" Target="../media/media27.wma"/><Relationship Id="rId5" Type="http://schemas.openxmlformats.org/officeDocument/2006/relationships/image" Target="../media/image2.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wma"/><Relationship Id="rId1" Type="http://schemas.microsoft.com/office/2007/relationships/media" Target="../media/media28.wma"/><Relationship Id="rId6" Type="http://schemas.openxmlformats.org/officeDocument/2006/relationships/image" Target="../media/image2.png"/><Relationship Id="rId5" Type="http://schemas.openxmlformats.org/officeDocument/2006/relationships/image" Target="../media/image29.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wma"/><Relationship Id="rId1" Type="http://schemas.microsoft.com/office/2007/relationships/media" Target="../media/media29.wma"/><Relationship Id="rId5" Type="http://schemas.openxmlformats.org/officeDocument/2006/relationships/image" Target="../media/image2.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wma"/><Relationship Id="rId1" Type="http://schemas.microsoft.com/office/2007/relationships/media" Target="../media/media30.wma"/><Relationship Id="rId5" Type="http://schemas.openxmlformats.org/officeDocument/2006/relationships/image" Target="../media/image2.pn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ma"/><Relationship Id="rId1" Type="http://schemas.microsoft.com/office/2007/relationships/media" Target="../media/media31.wma"/><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2.wma"/><Relationship Id="rId1" Type="http://schemas.microsoft.com/office/2007/relationships/media" Target="../media/media32.wma"/><Relationship Id="rId5" Type="http://schemas.openxmlformats.org/officeDocument/2006/relationships/image" Target="../media/image2.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wma"/><Relationship Id="rId1" Type="http://schemas.microsoft.com/office/2007/relationships/media" Target="../media/media33.wma"/><Relationship Id="rId5" Type="http://schemas.openxmlformats.org/officeDocument/2006/relationships/image" Target="../media/image2.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4.wma"/><Relationship Id="rId1" Type="http://schemas.microsoft.com/office/2007/relationships/media" Target="../media/media34.wma"/><Relationship Id="rId6" Type="http://schemas.openxmlformats.org/officeDocument/2006/relationships/image" Target="../media/image2.png"/><Relationship Id="rId5" Type="http://schemas.openxmlformats.org/officeDocument/2006/relationships/image" Target="../media/image35.pn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ma"/><Relationship Id="rId1" Type="http://schemas.microsoft.com/office/2007/relationships/media" Target="../media/media35.wma"/><Relationship Id="rId6" Type="http://schemas.openxmlformats.org/officeDocument/2006/relationships/image" Target="../media/image2.png"/><Relationship Id="rId5" Type="http://schemas.openxmlformats.org/officeDocument/2006/relationships/image" Target="../media/image37.png"/><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6.wma"/><Relationship Id="rId1" Type="http://schemas.microsoft.com/office/2007/relationships/media" Target="../media/media36.wma"/><Relationship Id="rId6" Type="http://schemas.openxmlformats.org/officeDocument/2006/relationships/image" Target="../media/image2.png"/><Relationship Id="rId5" Type="http://schemas.openxmlformats.org/officeDocument/2006/relationships/image" Target="../media/image39.pn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ma"/><Relationship Id="rId1" Type="http://schemas.microsoft.com/office/2007/relationships/media" Target="../media/media37.wma"/><Relationship Id="rId5" Type="http://schemas.openxmlformats.org/officeDocument/2006/relationships/image" Target="../media/image2.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8.wma"/><Relationship Id="rId1" Type="http://schemas.microsoft.com/office/2007/relationships/media" Target="../media/media38.wma"/><Relationship Id="rId5" Type="http://schemas.openxmlformats.org/officeDocument/2006/relationships/image" Target="../media/image2.pn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wma"/><Relationship Id="rId1" Type="http://schemas.microsoft.com/office/2007/relationships/media" Target="../media/media39.wma"/><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ma"/><Relationship Id="rId1" Type="http://schemas.microsoft.com/office/2007/relationships/media" Target="../media/media40.wma"/><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ma"/><Relationship Id="rId1" Type="http://schemas.microsoft.com/office/2007/relationships/media" Target="../media/media41.wma"/><Relationship Id="rId5" Type="http://schemas.openxmlformats.org/officeDocument/2006/relationships/image" Target="../media/image2.png"/><Relationship Id="rId4" Type="http://schemas.openxmlformats.org/officeDocument/2006/relationships/hyperlink" Target="mailto:sari_behsar@yahoo.com"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2.pn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2.png"/><Relationship Id="rId5" Type="http://schemas.openxmlformats.org/officeDocument/2006/relationships/image" Target="../media/image7.jp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9937" y="2695700"/>
            <a:ext cx="7772400" cy="1413163"/>
          </a:xfrm>
        </p:spPr>
        <p:txBody>
          <a:bodyPr>
            <a:normAutofit fontScale="90000"/>
          </a:bodyPr>
          <a:lstStyle/>
          <a:p>
            <a:r>
              <a:rPr lang="fa-IR" sz="2800" b="1" dirty="0" smtClean="0">
                <a:cs typeface="B Yagut" panose="00000400000000000000" pitchFamily="2" charset="-78"/>
              </a:rPr>
              <a:t> فصل اول :</a:t>
            </a:r>
            <a:br>
              <a:rPr lang="fa-IR" sz="2800" b="1" dirty="0" smtClean="0">
                <a:cs typeface="B Yagut" panose="00000400000000000000" pitchFamily="2" charset="-78"/>
              </a:rPr>
            </a:br>
            <a:r>
              <a:rPr lang="fa-IR" sz="2800" b="1" dirty="0" smtClean="0">
                <a:cs typeface="B Yagut" panose="00000400000000000000" pitchFamily="2" charset="-78"/>
              </a:rPr>
              <a:t>آشنایی با مفاهیم و نحوه اتصال به اینترنت و</a:t>
            </a:r>
            <a:br>
              <a:rPr lang="fa-IR" sz="2800" b="1" dirty="0" smtClean="0">
                <a:cs typeface="B Yagut" panose="00000400000000000000" pitchFamily="2" charset="-78"/>
              </a:rPr>
            </a:br>
            <a:r>
              <a:rPr lang="fa-IR" sz="2800" b="1" dirty="0" smtClean="0">
                <a:cs typeface="B Yagut" panose="00000400000000000000" pitchFamily="2" charset="-78"/>
              </a:rPr>
              <a:t> جستجو در اینترنت)</a:t>
            </a:r>
            <a:br>
              <a:rPr lang="fa-IR" sz="2800" b="1" dirty="0" smtClean="0">
                <a:cs typeface="B Yagut" panose="00000400000000000000" pitchFamily="2" charset="-78"/>
              </a:rPr>
            </a:br>
            <a:endParaRPr lang="en-AU" sz="2800" b="1" dirty="0">
              <a:cs typeface="B Yagut" panose="00000400000000000000" pitchFamily="2" charset="-78"/>
            </a:endParaRPr>
          </a:p>
        </p:txBody>
      </p:sp>
      <p:sp>
        <p:nvSpPr>
          <p:cNvPr id="3" name="Rectangle 2"/>
          <p:cNvSpPr/>
          <p:nvPr/>
        </p:nvSpPr>
        <p:spPr>
          <a:xfrm>
            <a:off x="3527014" y="1866796"/>
            <a:ext cx="5298246" cy="584775"/>
          </a:xfrm>
          <a:prstGeom prst="rect">
            <a:avLst/>
          </a:prstGeom>
        </p:spPr>
        <p:txBody>
          <a:bodyPr wrap="none">
            <a:spAutoFit/>
          </a:bodyPr>
          <a:lstStyle/>
          <a:p>
            <a:pPr algn="r" rtl="1"/>
            <a:r>
              <a:rPr lang="fa-IR" sz="3200" b="1" dirty="0">
                <a:cs typeface="B Yagut" panose="00000400000000000000" pitchFamily="2" charset="-78"/>
              </a:rPr>
              <a:t>آشنایی با نحوه استفاده از اینترنت</a:t>
            </a:r>
          </a:p>
        </p:txBody>
      </p:sp>
    </p:spTree>
    <p:extLst>
      <p:ext uri="{BB962C8B-B14F-4D97-AF65-F5344CB8AC3E}">
        <p14:creationId xmlns:p14="http://schemas.microsoft.com/office/powerpoint/2010/main" val="2429060119"/>
      </p:ext>
    </p:extLst>
  </p:cSld>
  <p:clrMapOvr>
    <a:masterClrMapping/>
  </p:clrMapOvr>
  <mc:AlternateContent xmlns:mc="http://schemas.openxmlformats.org/markup-compatibility/2006" xmlns:p14="http://schemas.microsoft.com/office/powerpoint/2010/main">
    <mc:Choice Requires="p14">
      <p:transition spd="slow" p14:dur="2000" advTm="1038"/>
    </mc:Choice>
    <mc:Fallback xmlns="">
      <p:transition spd="slow" advTm="1038"/>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2500" b="1" dirty="0">
                <a:cs typeface="B Yagut" panose="00000400000000000000" pitchFamily="2" charset="-78"/>
              </a:rPr>
              <a:t>نصب فیزیکی</a:t>
            </a:r>
            <a:r>
              <a:rPr lang="en-US" sz="2500" b="1" dirty="0">
                <a:cs typeface="B Yagut" panose="00000400000000000000" pitchFamily="2" charset="-78"/>
              </a:rPr>
              <a:t> </a:t>
            </a:r>
            <a:r>
              <a:rPr lang="en-US" sz="2500" dirty="0">
                <a:cs typeface="B Yagut" panose="00000400000000000000" pitchFamily="2" charset="-78"/>
              </a:rPr>
              <a:t>:</a:t>
            </a:r>
            <a:br>
              <a:rPr lang="en-US" sz="2500" dirty="0">
                <a:cs typeface="B Yagut" panose="00000400000000000000" pitchFamily="2" charset="-78"/>
              </a:rPr>
            </a:br>
            <a:endParaRPr lang="en-US" sz="2500" dirty="0">
              <a:cs typeface="B Yagut" panose="00000400000000000000" pitchFamily="2" charset="-78"/>
            </a:endParaRPr>
          </a:p>
        </p:txBody>
      </p:sp>
      <p:pic>
        <p:nvPicPr>
          <p:cNvPr id="4" name="Content Placeholder 3"/>
          <p:cNvPicPr>
            <a:picLocks noGrp="1" noChangeAspect="1"/>
          </p:cNvPicPr>
          <p:nvPr>
            <p:ph idx="1"/>
          </p:nvPr>
        </p:nvPicPr>
        <p:blipFill>
          <a:blip r:embed="rId4"/>
          <a:stretch>
            <a:fillRect/>
          </a:stretch>
        </p:blipFill>
        <p:spPr>
          <a:xfrm>
            <a:off x="1214204" y="1690688"/>
            <a:ext cx="9518754" cy="3702570"/>
          </a:xfrm>
          <a:prstGeom prst="rect">
            <a:avLst/>
          </a:prstGeom>
        </p:spPr>
      </p:pic>
      <p:sp>
        <p:nvSpPr>
          <p:cNvPr id="5" name="Rectangle 4"/>
          <p:cNvSpPr/>
          <p:nvPr/>
        </p:nvSpPr>
        <p:spPr>
          <a:xfrm>
            <a:off x="3173242" y="5548217"/>
            <a:ext cx="3787435" cy="338554"/>
          </a:xfrm>
          <a:prstGeom prst="rect">
            <a:avLst/>
          </a:prstGeom>
        </p:spPr>
        <p:txBody>
          <a:bodyPr wrap="square">
            <a:spAutoFit/>
          </a:bodyPr>
          <a:lstStyle/>
          <a:p>
            <a:pPr lvl="0" algn="r" rtl="1" hangingPunct="0"/>
            <a:r>
              <a:rPr lang="fa-IR" sz="1600" dirty="0" smtClean="0">
                <a:cs typeface="B Yagut" panose="00000400000000000000" pitchFamily="2" charset="-78"/>
              </a:rPr>
              <a:t>شکل 1-6- تصاویر </a:t>
            </a:r>
            <a:r>
              <a:rPr lang="fa-IR" sz="1600" dirty="0">
                <a:cs typeface="B Yagut" panose="00000400000000000000" pitchFamily="2" charset="-78"/>
              </a:rPr>
              <a:t>مربوط</a:t>
            </a:r>
            <a:r>
              <a:rPr lang="fa-IR" sz="1600" dirty="0" smtClean="0">
                <a:cs typeface="B Yagut" panose="00000400000000000000" pitchFamily="2" charset="-78"/>
              </a:rPr>
              <a:t> به ساختار کلی</a:t>
            </a:r>
            <a:endParaRPr lang="en-US" sz="1600" dirty="0">
              <a:cs typeface="B Yagut" panose="00000400000000000000" pitchFamily="2"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21568600"/>
      </p:ext>
    </p:extLst>
  </p:cSld>
  <p:clrMapOvr>
    <a:masterClrMapping/>
  </p:clrMapOvr>
  <mc:AlternateContent xmlns:mc="http://schemas.openxmlformats.org/markup-compatibility/2006" xmlns:p14="http://schemas.microsoft.com/office/powerpoint/2010/main">
    <mc:Choice Requires="p14">
      <p:transition spd="slow" p14:dur="2000" advTm="3099"/>
    </mc:Choice>
    <mc:Fallback xmlns="">
      <p:transition spd="slow" advTm="3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9548" y="744186"/>
            <a:ext cx="10867868" cy="1376018"/>
          </a:xfrm>
          <a:prstGeom prst="rect">
            <a:avLst/>
          </a:prstGeom>
        </p:spPr>
        <p:txBody>
          <a:bodyPr wrap="square">
            <a:spAutoFit/>
          </a:bodyPr>
          <a:lstStyle/>
          <a:p>
            <a:pPr algn="r" rtl="1">
              <a:lnSpc>
                <a:spcPct val="107000"/>
              </a:lnSpc>
              <a:spcAft>
                <a:spcPts val="800"/>
              </a:spcAft>
            </a:pPr>
            <a:r>
              <a:rPr lang="fa-IR" sz="2500" b="1" dirty="0">
                <a:latin typeface="Calibri" panose="020F0502020204030204" pitchFamily="34" charset="0"/>
                <a:ea typeface="Calibri" panose="020F0502020204030204" pitchFamily="34" charset="0"/>
              </a:rPr>
              <a:t>مرحله اول</a:t>
            </a:r>
            <a:r>
              <a:rPr lang="en-US" sz="2500" b="1" dirty="0">
                <a:latin typeface="Calibri" panose="020F0502020204030204" pitchFamily="34" charset="0"/>
                <a:ea typeface="Calibri" panose="020F0502020204030204" pitchFamily="34" charset="0"/>
                <a:cs typeface="Arial" panose="020B0604020202020204" pitchFamily="34" charset="0"/>
              </a:rPr>
              <a:t> :</a:t>
            </a:r>
            <a:endParaRPr lang="en-US" sz="2500" dirty="0">
              <a:latin typeface="Calibri" panose="020F0502020204030204" pitchFamily="34" charset="0"/>
              <a:ea typeface="Calibri" panose="020F0502020204030204" pitchFamily="34" charset="0"/>
              <a:cs typeface="Arial" panose="020B0604020202020204" pitchFamily="34" charset="0"/>
            </a:endParaRPr>
          </a:p>
          <a:p>
            <a:pPr algn="r" rtl="1"/>
            <a:r>
              <a:rPr lang="fa-IR" sz="2500" dirty="0">
                <a:latin typeface="Calibri" panose="020F0502020204030204" pitchFamily="34" charset="0"/>
                <a:ea typeface="Calibri" panose="020F0502020204030204" pitchFamily="34" charset="0"/>
              </a:rPr>
              <a:t>ابتدا از پریز یک تکه سیم کوتاه را به ورودی اسپلیتر وصل </a:t>
            </a:r>
            <a:r>
              <a:rPr lang="fa-IR" sz="2500" dirty="0" smtClean="0">
                <a:latin typeface="Calibri" panose="020F0502020204030204" pitchFamily="34" charset="0"/>
                <a:ea typeface="Calibri" panose="020F0502020204030204" pitchFamily="34" charset="0"/>
              </a:rPr>
              <a:t>میکنیم، سپس </a:t>
            </a:r>
            <a:r>
              <a:rPr lang="fa-IR" sz="2500" dirty="0">
                <a:latin typeface="Calibri" panose="020F0502020204030204" pitchFamily="34" charset="0"/>
                <a:ea typeface="Calibri" panose="020F0502020204030204" pitchFamily="34" charset="0"/>
              </a:rPr>
              <a:t>از خروجی</a:t>
            </a:r>
            <a:r>
              <a:rPr lang="en-US" sz="2500" dirty="0">
                <a:latin typeface="Calibri" panose="020F0502020204030204" pitchFamily="34" charset="0"/>
                <a:ea typeface="Calibri" panose="020F0502020204030204" pitchFamily="34" charset="0"/>
                <a:cs typeface="Arial" panose="020B0604020202020204" pitchFamily="34" charset="0"/>
              </a:rPr>
              <a:t> phone </a:t>
            </a:r>
            <a:r>
              <a:rPr lang="fa-IR" sz="2500" dirty="0">
                <a:latin typeface="Calibri" panose="020F0502020204030204" pitchFamily="34" charset="0"/>
                <a:ea typeface="Calibri" panose="020F0502020204030204" pitchFamily="34" charset="0"/>
              </a:rPr>
              <a:t>یه سیم برای گوشی تلفن میبریم و از خروجی</a:t>
            </a:r>
            <a:r>
              <a:rPr lang="en-US" sz="2500" dirty="0">
                <a:latin typeface="Calibri" panose="020F0502020204030204" pitchFamily="34" charset="0"/>
                <a:ea typeface="Calibri" panose="020F0502020204030204" pitchFamily="34" charset="0"/>
                <a:cs typeface="Arial" panose="020B0604020202020204" pitchFamily="34" charset="0"/>
              </a:rPr>
              <a:t> ADSL </a:t>
            </a:r>
            <a:r>
              <a:rPr lang="fa-IR" sz="2500" dirty="0">
                <a:latin typeface="Calibri" panose="020F0502020204030204" pitchFamily="34" charset="0"/>
                <a:ea typeface="Calibri" panose="020F0502020204030204" pitchFamily="34" charset="0"/>
              </a:rPr>
              <a:t>یک سیم تا مودم میکشیم </a:t>
            </a:r>
            <a:r>
              <a:rPr lang="fa-IR" sz="2500" dirty="0" smtClean="0">
                <a:latin typeface="Calibri" panose="020F0502020204030204" pitchFamily="34" charset="0"/>
                <a:ea typeface="Calibri" panose="020F0502020204030204" pitchFamily="34" charset="0"/>
              </a:rPr>
              <a:t>(شکل 1-7)</a:t>
            </a:r>
            <a:endParaRPr lang="en-US" sz="2500" dirty="0"/>
          </a:p>
        </p:txBody>
      </p:sp>
      <p:pic>
        <p:nvPicPr>
          <p:cNvPr id="5" name="Picture 4"/>
          <p:cNvPicPr>
            <a:picLocks noChangeAspect="1"/>
          </p:cNvPicPr>
          <p:nvPr/>
        </p:nvPicPr>
        <p:blipFill>
          <a:blip r:embed="rId4"/>
          <a:stretch>
            <a:fillRect/>
          </a:stretch>
        </p:blipFill>
        <p:spPr>
          <a:xfrm>
            <a:off x="2194810" y="2623513"/>
            <a:ext cx="4114800" cy="2600325"/>
          </a:xfrm>
          <a:prstGeom prst="rect">
            <a:avLst/>
          </a:prstGeom>
        </p:spPr>
      </p:pic>
      <p:sp>
        <p:nvSpPr>
          <p:cNvPr id="6" name="Rectangle 5"/>
          <p:cNvSpPr/>
          <p:nvPr/>
        </p:nvSpPr>
        <p:spPr>
          <a:xfrm>
            <a:off x="2993361" y="5622606"/>
            <a:ext cx="3787435" cy="338554"/>
          </a:xfrm>
          <a:prstGeom prst="rect">
            <a:avLst/>
          </a:prstGeom>
        </p:spPr>
        <p:txBody>
          <a:bodyPr wrap="square">
            <a:spAutoFit/>
          </a:bodyPr>
          <a:lstStyle/>
          <a:p>
            <a:pPr lvl="0" algn="r" rtl="1" hangingPunct="0"/>
            <a:r>
              <a:rPr lang="fa-IR" sz="1600" dirty="0" smtClean="0">
                <a:cs typeface="B Yagut" panose="00000400000000000000" pitchFamily="2" charset="-78"/>
              </a:rPr>
              <a:t>شکل 1-7-  تصاویر </a:t>
            </a:r>
            <a:r>
              <a:rPr lang="fa-IR" sz="1600" dirty="0">
                <a:cs typeface="B Yagut" panose="00000400000000000000" pitchFamily="2" charset="-78"/>
              </a:rPr>
              <a:t>مربوط</a:t>
            </a:r>
            <a:r>
              <a:rPr lang="fa-IR" sz="1600" dirty="0" smtClean="0">
                <a:cs typeface="B Yagut" panose="00000400000000000000" pitchFamily="2" charset="-78"/>
              </a:rPr>
              <a:t> به اسپلیتر </a:t>
            </a:r>
            <a:endParaRPr lang="en-US" sz="1600" dirty="0">
              <a:cs typeface="B Yagut" panose="00000400000000000000" pitchFamily="2" charset="-78"/>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29858655"/>
      </p:ext>
    </p:extLst>
  </p:cSld>
  <p:clrMapOvr>
    <a:masterClrMapping/>
  </p:clrMapOvr>
  <mc:AlternateContent xmlns:mc="http://schemas.openxmlformats.org/markup-compatibility/2006" xmlns:p14="http://schemas.microsoft.com/office/powerpoint/2010/main">
    <mc:Choice Requires="p14">
      <p:transition spd="slow" p14:dur="2000" advTm="19136"/>
    </mc:Choice>
    <mc:Fallback xmlns="">
      <p:transition spd="slow" advTm="19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5926" y="191697"/>
            <a:ext cx="11487618" cy="3633293"/>
          </a:xfrm>
        </p:spPr>
        <p:txBody>
          <a:bodyPr>
            <a:normAutofit/>
          </a:bodyPr>
          <a:lstStyle/>
          <a:p>
            <a:pPr algn="r" rtl="1">
              <a:lnSpc>
                <a:spcPct val="107000"/>
              </a:lnSpc>
              <a:spcAft>
                <a:spcPts val="800"/>
              </a:spcAft>
            </a:pPr>
            <a:r>
              <a:rPr lang="fa-IR" b="1" dirty="0">
                <a:latin typeface="Calibri" panose="020F0502020204030204" pitchFamily="34" charset="0"/>
                <a:ea typeface="Calibri" panose="020F0502020204030204" pitchFamily="34" charset="0"/>
              </a:rPr>
              <a:t>مرحله دوم</a:t>
            </a:r>
            <a:r>
              <a:rPr lang="en-US" b="1" dirty="0">
                <a:latin typeface="Calibri" panose="020F0502020204030204" pitchFamily="34" charset="0"/>
                <a:ea typeface="Calibri" panose="020F0502020204030204" pitchFamily="34" charset="0"/>
                <a:cs typeface="Arial" panose="020B0604020202020204" pitchFamily="34" charset="0"/>
              </a:rPr>
              <a:t> :</a:t>
            </a:r>
            <a:endParaRPr lang="en-US" sz="2000"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fa-IR" sz="2500" dirty="0" smtClean="0">
                <a:latin typeface="Calibri" panose="020F0502020204030204" pitchFamily="34" charset="0"/>
                <a:ea typeface="Calibri" panose="020F0502020204030204" pitchFamily="34" charset="0"/>
              </a:rPr>
              <a:t>در </a:t>
            </a:r>
            <a:r>
              <a:rPr lang="fa-IR" sz="2500" dirty="0">
                <a:latin typeface="Calibri" panose="020F0502020204030204" pitchFamily="34" charset="0"/>
                <a:ea typeface="Calibri" panose="020F0502020204030204" pitchFamily="34" charset="0"/>
              </a:rPr>
              <a:t>پشت مودم ; سیم تلفن رو به ورودی</a:t>
            </a:r>
            <a:r>
              <a:rPr lang="en-US" sz="2500" dirty="0">
                <a:latin typeface="Calibri" panose="020F0502020204030204" pitchFamily="34" charset="0"/>
                <a:ea typeface="Calibri" panose="020F0502020204030204" pitchFamily="34" charset="0"/>
                <a:cs typeface="Arial" panose="020B0604020202020204" pitchFamily="34" charset="0"/>
              </a:rPr>
              <a:t> DSL </a:t>
            </a:r>
            <a:r>
              <a:rPr lang="fa-IR" sz="2500" dirty="0">
                <a:latin typeface="Calibri" panose="020F0502020204030204" pitchFamily="34" charset="0"/>
                <a:ea typeface="Calibri" panose="020F0502020204030204" pitchFamily="34" charset="0"/>
              </a:rPr>
              <a:t>وصل </a:t>
            </a:r>
            <a:r>
              <a:rPr lang="fa-IR" sz="2500" dirty="0" smtClean="0">
                <a:latin typeface="Calibri" panose="020F0502020204030204" pitchFamily="34" charset="0"/>
                <a:ea typeface="Calibri" panose="020F0502020204030204" pitchFamily="34" charset="0"/>
              </a:rPr>
              <a:t>کنید.</a:t>
            </a:r>
            <a:endParaRPr lang="fa-IR" sz="2500"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en-US" sz="2500" dirty="0" smtClean="0">
                <a:latin typeface="Calibri" panose="020F0502020204030204" pitchFamily="34" charset="0"/>
                <a:ea typeface="Calibri" panose="020F0502020204030204" pitchFamily="34" charset="0"/>
                <a:cs typeface="Arial" panose="020B0604020202020204" pitchFamily="34" charset="0"/>
              </a:rPr>
              <a:t> </a:t>
            </a:r>
            <a:r>
              <a:rPr lang="fa-IR" sz="2500" dirty="0">
                <a:latin typeface="Calibri" panose="020F0502020204030204" pitchFamily="34" charset="0"/>
                <a:ea typeface="Calibri" panose="020F0502020204030204" pitchFamily="34" charset="0"/>
              </a:rPr>
              <a:t>کابل شبکه رو به یکی از پورت های پشت مودم وصل کنید </a:t>
            </a:r>
            <a:r>
              <a:rPr lang="fa-IR" sz="2500" dirty="0" smtClean="0">
                <a:latin typeface="Calibri" panose="020F0502020204030204" pitchFamily="34" charset="0"/>
                <a:ea typeface="Calibri" panose="020F0502020204030204" pitchFamily="34" charset="0"/>
              </a:rPr>
              <a:t>وسر </a:t>
            </a:r>
            <a:r>
              <a:rPr lang="fa-IR" sz="2500" dirty="0">
                <a:latin typeface="Calibri" panose="020F0502020204030204" pitchFamily="34" charset="0"/>
                <a:ea typeface="Calibri" panose="020F0502020204030204" pitchFamily="34" charset="0"/>
              </a:rPr>
              <a:t>دیگر اون رو به کارت شبکه ی روی کامپیوتر وصل کنید (پشت </a:t>
            </a:r>
            <a:r>
              <a:rPr lang="fa-IR" sz="2500" dirty="0" smtClean="0">
                <a:latin typeface="Calibri" panose="020F0502020204030204" pitchFamily="34" charset="0"/>
                <a:ea typeface="Calibri" panose="020F0502020204030204" pitchFamily="34" charset="0"/>
              </a:rPr>
              <a:t>کیس</a:t>
            </a:r>
            <a:r>
              <a:rPr lang="en-US" sz="2500" dirty="0" smtClean="0">
                <a:latin typeface="Calibri" panose="020F0502020204030204" pitchFamily="34" charset="0"/>
                <a:ea typeface="Calibri" panose="020F0502020204030204" pitchFamily="34" charset="0"/>
                <a:cs typeface="Arial" panose="020B0604020202020204" pitchFamily="34" charset="0"/>
              </a:rPr>
              <a:t>(</a:t>
            </a:r>
            <a:endParaRPr lang="en-US" sz="2500"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fa-IR" sz="2500" dirty="0" smtClean="0">
                <a:latin typeface="Calibri" panose="020F0502020204030204" pitchFamily="34" charset="0"/>
                <a:ea typeface="Calibri" panose="020F0502020204030204" pitchFamily="34" charset="0"/>
              </a:rPr>
              <a:t>سیم </a:t>
            </a:r>
            <a:r>
              <a:rPr lang="fa-IR" sz="2500" dirty="0">
                <a:latin typeface="Calibri" panose="020F0502020204030204" pitchFamily="34" charset="0"/>
                <a:ea typeface="Calibri" panose="020F0502020204030204" pitchFamily="34" charset="0"/>
              </a:rPr>
              <a:t>آداپتور را به پشت مودم وصل کنید و بعد آن را در پریز برق </a:t>
            </a:r>
            <a:r>
              <a:rPr lang="fa-IR" sz="2500" dirty="0" smtClean="0">
                <a:latin typeface="Calibri" panose="020F0502020204030204" pitchFamily="34" charset="0"/>
                <a:ea typeface="Calibri" panose="020F0502020204030204" pitchFamily="34" charset="0"/>
              </a:rPr>
              <a:t>بزنید.شکل (1-8)</a:t>
            </a:r>
            <a:endParaRPr lang="en-US" sz="2500" dirty="0"/>
          </a:p>
        </p:txBody>
      </p:sp>
      <p:pic>
        <p:nvPicPr>
          <p:cNvPr id="4" name="Picture 3"/>
          <p:cNvPicPr>
            <a:picLocks noChangeAspect="1"/>
          </p:cNvPicPr>
          <p:nvPr/>
        </p:nvPicPr>
        <p:blipFill>
          <a:blip r:embed="rId4"/>
          <a:stretch>
            <a:fillRect/>
          </a:stretch>
        </p:blipFill>
        <p:spPr>
          <a:xfrm>
            <a:off x="255926" y="3824990"/>
            <a:ext cx="4514850" cy="2895600"/>
          </a:xfrm>
          <a:prstGeom prst="rect">
            <a:avLst/>
          </a:prstGeom>
        </p:spPr>
      </p:pic>
      <p:sp>
        <p:nvSpPr>
          <p:cNvPr id="5" name="Rectangle 4"/>
          <p:cNvSpPr/>
          <p:nvPr/>
        </p:nvSpPr>
        <p:spPr>
          <a:xfrm>
            <a:off x="5166934" y="5713108"/>
            <a:ext cx="3787435" cy="338554"/>
          </a:xfrm>
          <a:prstGeom prst="rect">
            <a:avLst/>
          </a:prstGeom>
        </p:spPr>
        <p:txBody>
          <a:bodyPr wrap="square">
            <a:spAutoFit/>
          </a:bodyPr>
          <a:lstStyle/>
          <a:p>
            <a:pPr lvl="0" algn="r" rtl="1" hangingPunct="0"/>
            <a:r>
              <a:rPr lang="fa-IR" sz="1600" b="1" dirty="0" smtClean="0">
                <a:cs typeface="B Yagut" panose="00000400000000000000" pitchFamily="2" charset="-78"/>
              </a:rPr>
              <a:t>شکل 1-8- تصاویر </a:t>
            </a:r>
            <a:r>
              <a:rPr lang="fa-IR" sz="1600" b="1" dirty="0">
                <a:cs typeface="B Yagut" panose="00000400000000000000" pitchFamily="2" charset="-78"/>
              </a:rPr>
              <a:t>مربوط</a:t>
            </a:r>
            <a:r>
              <a:rPr lang="fa-IR" sz="1600" b="1" dirty="0" smtClean="0">
                <a:cs typeface="B Yagut" panose="00000400000000000000" pitchFamily="2" charset="-78"/>
              </a:rPr>
              <a:t> به اتصالات مودم</a:t>
            </a:r>
            <a:endParaRPr lang="en-US" sz="1600" b="1" dirty="0">
              <a:cs typeface="B Yagut" panose="00000400000000000000"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3402677"/>
      </p:ext>
    </p:extLst>
  </p:cSld>
  <p:clrMapOvr>
    <a:masterClrMapping/>
  </p:clrMapOvr>
  <mc:AlternateContent xmlns:mc="http://schemas.openxmlformats.org/markup-compatibility/2006" xmlns:p14="http://schemas.microsoft.com/office/powerpoint/2010/main">
    <mc:Choice Requires="p14">
      <p:transition spd="slow" p14:dur="2000" advTm="26104"/>
    </mc:Choice>
    <mc:Fallback xmlns="">
      <p:transition spd="slow" advTm="26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9548" y="518547"/>
            <a:ext cx="10523095" cy="1429879"/>
          </a:xfrm>
          <a:prstGeom prst="rect">
            <a:avLst/>
          </a:prstGeom>
        </p:spPr>
        <p:txBody>
          <a:bodyPr wrap="square">
            <a:spAutoFit/>
          </a:bodyPr>
          <a:lstStyle/>
          <a:p>
            <a:pPr algn="r" rtl="1">
              <a:lnSpc>
                <a:spcPct val="107000"/>
              </a:lnSpc>
              <a:spcAft>
                <a:spcPts val="800"/>
              </a:spcAft>
            </a:pPr>
            <a:r>
              <a:rPr lang="fa-IR" sz="2500" b="1" dirty="0">
                <a:latin typeface="Calibri" panose="020F0502020204030204" pitchFamily="34" charset="0"/>
                <a:ea typeface="Calibri" panose="020F0502020204030204" pitchFamily="34" charset="0"/>
              </a:rPr>
              <a:t>مرحله سوم</a:t>
            </a:r>
            <a:r>
              <a:rPr lang="en-US" sz="2500" b="1" dirty="0">
                <a:latin typeface="Calibri" panose="020F0502020204030204" pitchFamily="34" charset="0"/>
                <a:ea typeface="Calibri" panose="020F0502020204030204" pitchFamily="34" charset="0"/>
                <a:cs typeface="Arial" panose="020B0604020202020204" pitchFamily="34" charset="0"/>
              </a:rPr>
              <a:t> :</a:t>
            </a:r>
          </a:p>
          <a:p>
            <a:pPr algn="r" rtl="1">
              <a:lnSpc>
                <a:spcPct val="107000"/>
              </a:lnSpc>
              <a:spcAft>
                <a:spcPts val="800"/>
              </a:spcAft>
            </a:pPr>
            <a:r>
              <a:rPr lang="fa-IR" sz="2500" dirty="0">
                <a:latin typeface="Calibri" panose="020F0502020204030204" pitchFamily="34" charset="0"/>
                <a:ea typeface="Calibri" panose="020F0502020204030204" pitchFamily="34" charset="0"/>
              </a:rPr>
              <a:t>اکثر مودم ها شبیه </a:t>
            </a:r>
            <a:r>
              <a:rPr lang="fa-IR" sz="2500" dirty="0" smtClean="0">
                <a:latin typeface="Calibri" panose="020F0502020204030204" pitchFamily="34" charset="0"/>
                <a:ea typeface="Calibri" panose="020F0502020204030204" pitchFamily="34" charset="0"/>
              </a:rPr>
              <a:t>تصویر زیر هستند </a:t>
            </a:r>
            <a:r>
              <a:rPr lang="fa-IR" sz="2500" dirty="0">
                <a:latin typeface="Calibri" panose="020F0502020204030204" pitchFamily="34" charset="0"/>
                <a:ea typeface="Calibri" panose="020F0502020204030204" pitchFamily="34" charset="0"/>
              </a:rPr>
              <a:t>یا کمی تفاوت دارند، دکمه ی روشن مودم را فشار دهید تا چراغ های جلوی مودم روشن شوند </a:t>
            </a:r>
            <a:r>
              <a:rPr lang="fa-IR" sz="2500" dirty="0" smtClean="0">
                <a:latin typeface="Calibri" panose="020F0502020204030204" pitchFamily="34" charset="0"/>
                <a:ea typeface="Calibri" panose="020F0502020204030204" pitchFamily="34" charset="0"/>
              </a:rPr>
              <a:t>(شکل 1-</a:t>
            </a:r>
            <a:r>
              <a:rPr lang="fa-IR" sz="2500" dirty="0">
                <a:latin typeface="Calibri" panose="020F0502020204030204" pitchFamily="34" charset="0"/>
                <a:ea typeface="Calibri" panose="020F0502020204030204" pitchFamily="34" charset="0"/>
              </a:rPr>
              <a:t>9</a:t>
            </a:r>
            <a:r>
              <a:rPr lang="fa-IR" sz="2500" dirty="0" smtClean="0">
                <a:latin typeface="Calibri" panose="020F0502020204030204" pitchFamily="34" charset="0"/>
                <a:ea typeface="Calibri" panose="020F0502020204030204" pitchFamily="34" charset="0"/>
              </a:rPr>
              <a:t>)</a:t>
            </a:r>
            <a:endParaRPr lang="en-US" sz="25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3870570" y="1851284"/>
            <a:ext cx="3873750" cy="3383737"/>
          </a:xfrm>
          <a:prstGeom prst="rect">
            <a:avLst/>
          </a:prstGeom>
        </p:spPr>
      </p:pic>
      <p:sp>
        <p:nvSpPr>
          <p:cNvPr id="4" name="Rectangle 3"/>
          <p:cNvSpPr/>
          <p:nvPr/>
        </p:nvSpPr>
        <p:spPr>
          <a:xfrm>
            <a:off x="4914153" y="5504956"/>
            <a:ext cx="2073884" cy="338554"/>
          </a:xfrm>
          <a:prstGeom prst="rect">
            <a:avLst/>
          </a:prstGeom>
        </p:spPr>
        <p:txBody>
          <a:bodyPr wrap="square">
            <a:spAutoFit/>
          </a:bodyPr>
          <a:lstStyle/>
          <a:p>
            <a:pPr lvl="0" algn="r" rtl="1" hangingPunct="0"/>
            <a:r>
              <a:rPr lang="fa-IR" sz="1600" b="1" dirty="0" smtClean="0">
                <a:cs typeface="B Yagut" panose="00000400000000000000" pitchFamily="2" charset="-78"/>
              </a:rPr>
              <a:t>شکل 1-9- تصویر مودم</a:t>
            </a:r>
            <a:endParaRPr lang="en-US" sz="1600" b="1" dirty="0">
              <a:cs typeface="B Yagut" panose="00000400000000000000"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52666098"/>
      </p:ext>
    </p:extLst>
  </p:cSld>
  <p:clrMapOvr>
    <a:masterClrMapping/>
  </p:clrMapOvr>
  <mc:AlternateContent xmlns:mc="http://schemas.openxmlformats.org/markup-compatibility/2006" xmlns:p14="http://schemas.microsoft.com/office/powerpoint/2010/main">
    <mc:Choice Requires="p14">
      <p:transition spd="slow" p14:dur="2000" advTm="15071"/>
    </mc:Choice>
    <mc:Fallback xmlns="">
      <p:transition spd="slow" advTm="15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4617" y="497175"/>
            <a:ext cx="11197651" cy="5545108"/>
          </a:xfrm>
          <a:prstGeom prst="rect">
            <a:avLst/>
          </a:prstGeom>
        </p:spPr>
        <p:txBody>
          <a:bodyPr wrap="square">
            <a:spAutoFit/>
          </a:bodyPr>
          <a:lstStyle/>
          <a:p>
            <a:pPr marL="285750" indent="-285750" algn="r" rtl="1">
              <a:lnSpc>
                <a:spcPct val="107000"/>
              </a:lnSpc>
              <a:spcAft>
                <a:spcPts val="800"/>
              </a:spcAft>
              <a:buFont typeface="Arial" panose="020B0604020202020204" pitchFamily="34" charset="0"/>
              <a:buChar char="•"/>
            </a:pPr>
            <a:r>
              <a:rPr lang="fa-IR" sz="2500" dirty="0" smtClean="0">
                <a:latin typeface="Calibri" panose="020F0502020204030204" pitchFamily="34" charset="0"/>
                <a:ea typeface="Calibri" panose="020F0502020204030204" pitchFamily="34" charset="0"/>
                <a:cs typeface="B Yagut" panose="00000400000000000000" pitchFamily="2" charset="-78"/>
              </a:rPr>
              <a:t>چراغ </a:t>
            </a:r>
            <a:r>
              <a:rPr lang="fa-IR" sz="2500" dirty="0">
                <a:latin typeface="Calibri" panose="020F0502020204030204" pitchFamily="34" charset="0"/>
                <a:ea typeface="Calibri" panose="020F0502020204030204" pitchFamily="34" charset="0"/>
                <a:cs typeface="B Yagut" panose="00000400000000000000" pitchFamily="2" charset="-78"/>
              </a:rPr>
              <a:t>روشن / خاموش : زمانی که مودم را روشن میکنید ابتدا قرمز و سپس سبز میشود (آماده به </a:t>
            </a:r>
            <a:r>
              <a:rPr lang="fa-IR" sz="2500" dirty="0" smtClean="0">
                <a:latin typeface="Calibri" panose="020F0502020204030204" pitchFamily="34" charset="0"/>
                <a:ea typeface="Calibri" panose="020F0502020204030204" pitchFamily="34" charset="0"/>
                <a:cs typeface="B Yagut" panose="00000400000000000000" pitchFamily="2" charset="-78"/>
              </a:rPr>
              <a:t>کار</a:t>
            </a:r>
            <a:r>
              <a:rPr lang="fa-IR" sz="2500" dirty="0">
                <a:latin typeface="Calibri" panose="020F0502020204030204" pitchFamily="34" charset="0"/>
                <a:ea typeface="Calibri" panose="020F0502020204030204" pitchFamily="34" charset="0"/>
                <a:cs typeface="B Yagut" panose="00000400000000000000" pitchFamily="2" charset="-78"/>
              </a:rPr>
              <a:t>)</a:t>
            </a:r>
            <a:endParaRPr lang="en-US" sz="2500" dirty="0">
              <a:latin typeface="Calibri" panose="020F0502020204030204" pitchFamily="34" charset="0"/>
              <a:ea typeface="Calibri" panose="020F0502020204030204" pitchFamily="34" charset="0"/>
              <a:cs typeface="B Yagut" panose="00000400000000000000" pitchFamily="2" charset="-78"/>
            </a:endParaRPr>
          </a:p>
          <a:p>
            <a:pPr marL="342900" indent="-342900" algn="r" rtl="1">
              <a:lnSpc>
                <a:spcPct val="107000"/>
              </a:lnSpc>
              <a:spcAft>
                <a:spcPts val="800"/>
              </a:spcAft>
              <a:buFont typeface="Arial" panose="020B0604020202020204" pitchFamily="34" charset="0"/>
              <a:buChar char="•"/>
            </a:pPr>
            <a:r>
              <a:rPr lang="fa-IR" sz="2500" dirty="0" smtClean="0">
                <a:latin typeface="Calibri" panose="020F0502020204030204" pitchFamily="34" charset="0"/>
                <a:ea typeface="Calibri" panose="020F0502020204030204" pitchFamily="34" charset="0"/>
                <a:cs typeface="B Yagut" panose="00000400000000000000" pitchFamily="2" charset="-78"/>
              </a:rPr>
              <a:t>چراغ </a:t>
            </a:r>
            <a:r>
              <a:rPr lang="fa-IR" sz="2500" dirty="0">
                <a:latin typeface="Calibri" panose="020F0502020204030204" pitchFamily="34" charset="0"/>
                <a:ea typeface="Calibri" panose="020F0502020204030204" pitchFamily="34" charset="0"/>
                <a:cs typeface="B Yagut" panose="00000400000000000000" pitchFamily="2" charset="-78"/>
              </a:rPr>
              <a:t>پورت ها : پورت هایی که از پشت مودم به کامپیوتر وصل میشوند چراغ هایشان روشن </a:t>
            </a:r>
            <a:r>
              <a:rPr lang="fa-IR" sz="2500" dirty="0" smtClean="0">
                <a:latin typeface="Calibri" panose="020F0502020204030204" pitchFamily="34" charset="0"/>
                <a:ea typeface="Calibri" panose="020F0502020204030204" pitchFamily="34" charset="0"/>
                <a:cs typeface="B Yagut" panose="00000400000000000000" pitchFamily="2" charset="-78"/>
              </a:rPr>
              <a:t>میشوند.</a:t>
            </a:r>
            <a:endParaRPr lang="en-US" sz="2500" dirty="0">
              <a:latin typeface="Calibri" panose="020F0502020204030204" pitchFamily="34" charset="0"/>
              <a:ea typeface="Calibri" panose="020F0502020204030204" pitchFamily="34" charset="0"/>
              <a:cs typeface="B Yagut" panose="00000400000000000000" pitchFamily="2" charset="-78"/>
            </a:endParaRPr>
          </a:p>
          <a:p>
            <a:pPr marL="342900" indent="-342900" algn="r" rtl="1">
              <a:lnSpc>
                <a:spcPct val="107000"/>
              </a:lnSpc>
              <a:spcAft>
                <a:spcPts val="800"/>
              </a:spcAft>
              <a:buFont typeface="Arial" panose="020B0604020202020204" pitchFamily="34" charset="0"/>
              <a:buChar char="•"/>
            </a:pPr>
            <a:r>
              <a:rPr lang="fa-IR" sz="2500" dirty="0">
                <a:latin typeface="Calibri" panose="020F0502020204030204" pitchFamily="34" charset="0"/>
                <a:ea typeface="Calibri" panose="020F0502020204030204" pitchFamily="34" charset="0"/>
                <a:cs typeface="B Yagut" panose="00000400000000000000" pitchFamily="2" charset="-78"/>
              </a:rPr>
              <a:t>چراغ</a:t>
            </a:r>
            <a:r>
              <a:rPr lang="en-US" sz="2500" dirty="0">
                <a:latin typeface="Calibri" panose="020F0502020204030204" pitchFamily="34" charset="0"/>
                <a:ea typeface="Calibri" panose="020F0502020204030204" pitchFamily="34" charset="0"/>
                <a:cs typeface="B Yagut" panose="00000400000000000000" pitchFamily="2" charset="-78"/>
              </a:rPr>
              <a:t> Wi-Fi </a:t>
            </a:r>
            <a:r>
              <a:rPr lang="fa-IR" sz="2500" dirty="0" smtClean="0">
                <a:latin typeface="Calibri" panose="020F0502020204030204" pitchFamily="34" charset="0"/>
                <a:ea typeface="Calibri" panose="020F0502020204030204" pitchFamily="34" charset="0"/>
                <a:cs typeface="B Yagut" panose="00000400000000000000" pitchFamily="2" charset="-78"/>
              </a:rPr>
              <a:t>:با </a:t>
            </a:r>
            <a:r>
              <a:rPr lang="fa-IR" sz="2500" dirty="0">
                <a:latin typeface="Calibri" panose="020F0502020204030204" pitchFamily="34" charset="0"/>
                <a:ea typeface="Calibri" panose="020F0502020204030204" pitchFamily="34" charset="0"/>
                <a:cs typeface="B Yagut" panose="00000400000000000000" pitchFamily="2" charset="-78"/>
              </a:rPr>
              <a:t>دکمه ی پشت مودم فعال و غیر فعال میشود ( وای فای را روشن و خاموش میکند</a:t>
            </a:r>
            <a:r>
              <a:rPr lang="en-US" sz="2500" dirty="0">
                <a:latin typeface="Calibri" panose="020F0502020204030204" pitchFamily="34" charset="0"/>
                <a:ea typeface="Calibri" panose="020F0502020204030204" pitchFamily="34" charset="0"/>
                <a:cs typeface="B Yagut" panose="00000400000000000000" pitchFamily="2" charset="-78"/>
              </a:rPr>
              <a:t> </a:t>
            </a:r>
            <a:r>
              <a:rPr lang="fa-IR" sz="2500" dirty="0" smtClean="0">
                <a:latin typeface="Calibri" panose="020F0502020204030204" pitchFamily="34" charset="0"/>
                <a:ea typeface="Calibri" panose="020F0502020204030204" pitchFamily="34" charset="0"/>
                <a:cs typeface="B Yagut" panose="00000400000000000000" pitchFamily="2" charset="-78"/>
              </a:rPr>
              <a:t>)</a:t>
            </a:r>
            <a:endParaRPr lang="en-US" sz="2500" dirty="0">
              <a:latin typeface="Calibri" panose="020F0502020204030204" pitchFamily="34" charset="0"/>
              <a:ea typeface="Calibri" panose="020F0502020204030204" pitchFamily="34" charset="0"/>
              <a:cs typeface="B Yagut" panose="00000400000000000000" pitchFamily="2" charset="-78"/>
            </a:endParaRPr>
          </a:p>
          <a:p>
            <a:pPr marL="342900" indent="-342900" algn="r" rtl="1">
              <a:lnSpc>
                <a:spcPct val="107000"/>
              </a:lnSpc>
              <a:spcAft>
                <a:spcPts val="800"/>
              </a:spcAft>
              <a:buFont typeface="Arial" panose="020B0604020202020204" pitchFamily="34" charset="0"/>
              <a:buChar char="•"/>
            </a:pPr>
            <a:r>
              <a:rPr lang="fa-IR" sz="2500" dirty="0" smtClean="0">
                <a:latin typeface="Calibri" panose="020F0502020204030204" pitchFamily="34" charset="0"/>
                <a:ea typeface="Calibri" panose="020F0502020204030204" pitchFamily="34" charset="0"/>
                <a:cs typeface="B Yagut" panose="00000400000000000000" pitchFamily="2" charset="-78"/>
              </a:rPr>
              <a:t>چراغ</a:t>
            </a:r>
            <a:r>
              <a:rPr lang="en-US" sz="2500" dirty="0" smtClean="0">
                <a:latin typeface="Calibri" panose="020F0502020204030204" pitchFamily="34" charset="0"/>
                <a:ea typeface="Calibri" panose="020F0502020204030204" pitchFamily="34" charset="0"/>
                <a:cs typeface="B Yagut" panose="00000400000000000000" pitchFamily="2" charset="-78"/>
              </a:rPr>
              <a:t> WPS</a:t>
            </a:r>
            <a:r>
              <a:rPr lang="fa-IR" sz="2500" dirty="0" smtClean="0">
                <a:latin typeface="Calibri" panose="020F0502020204030204" pitchFamily="34" charset="0"/>
                <a:ea typeface="Calibri" panose="020F0502020204030204" pitchFamily="34" charset="0"/>
                <a:cs typeface="B Yagut" panose="00000400000000000000" pitchFamily="2" charset="-78"/>
              </a:rPr>
              <a:t>:</a:t>
            </a:r>
            <a:r>
              <a:rPr lang="en-US" sz="2500" dirty="0" smtClean="0">
                <a:latin typeface="Calibri" panose="020F0502020204030204" pitchFamily="34" charset="0"/>
                <a:ea typeface="Calibri" panose="020F0502020204030204" pitchFamily="34" charset="0"/>
                <a:cs typeface="B Yagut" panose="00000400000000000000" pitchFamily="2" charset="-78"/>
              </a:rPr>
              <a:t> </a:t>
            </a:r>
            <a:r>
              <a:rPr lang="fa-IR" sz="2500" dirty="0" smtClean="0">
                <a:latin typeface="Calibri" panose="020F0502020204030204" pitchFamily="34" charset="0"/>
                <a:ea typeface="Calibri" panose="020F0502020204030204" pitchFamily="34" charset="0"/>
                <a:cs typeface="B Yagut" panose="00000400000000000000" pitchFamily="2" charset="-78"/>
              </a:rPr>
              <a:t>با </a:t>
            </a:r>
            <a:r>
              <a:rPr lang="fa-IR" sz="2500" dirty="0">
                <a:latin typeface="Calibri" panose="020F0502020204030204" pitchFamily="34" charset="0"/>
                <a:ea typeface="Calibri" panose="020F0502020204030204" pitchFamily="34" charset="0"/>
                <a:cs typeface="B Yagut" panose="00000400000000000000" pitchFamily="2" charset="-78"/>
              </a:rPr>
              <a:t>دکمه ی پشت مودم فعال و غیر فعال میشود ( اتصال مطمئن به وای فای زمانی که روشن باشد – </a:t>
            </a:r>
            <a:r>
              <a:rPr lang="fa-IR" sz="2500" dirty="0" smtClean="0">
                <a:latin typeface="Calibri" panose="020F0502020204030204" pitchFamily="34" charset="0"/>
                <a:ea typeface="Calibri" panose="020F0502020204030204" pitchFamily="34" charset="0"/>
                <a:cs typeface="B Yagut" panose="00000400000000000000" pitchFamily="2" charset="-78"/>
              </a:rPr>
              <a:t>هماهنگ سازی</a:t>
            </a:r>
            <a:r>
              <a:rPr lang="en-US" sz="2500" dirty="0" smtClean="0">
                <a:latin typeface="Calibri" panose="020F0502020204030204" pitchFamily="34" charset="0"/>
                <a:ea typeface="Calibri" panose="020F0502020204030204" pitchFamily="34" charset="0"/>
                <a:cs typeface="B Yagut" panose="00000400000000000000" pitchFamily="2" charset="-78"/>
              </a:rPr>
              <a:t> </a:t>
            </a:r>
            <a:r>
              <a:rPr lang="fa-IR" sz="2500" dirty="0">
                <a:latin typeface="Calibri" panose="020F0502020204030204" pitchFamily="34" charset="0"/>
                <a:ea typeface="Calibri" panose="020F0502020204030204" pitchFamily="34" charset="0"/>
                <a:cs typeface="B Yagut" panose="00000400000000000000" pitchFamily="2" charset="-78"/>
              </a:rPr>
              <a:t>)</a:t>
            </a:r>
            <a:endParaRPr lang="en-US" sz="2500" dirty="0">
              <a:latin typeface="Calibri" panose="020F0502020204030204" pitchFamily="34" charset="0"/>
              <a:ea typeface="Calibri" panose="020F0502020204030204" pitchFamily="34" charset="0"/>
              <a:cs typeface="B Yagut" panose="00000400000000000000" pitchFamily="2" charset="-78"/>
            </a:endParaRPr>
          </a:p>
          <a:p>
            <a:pPr marL="342900" indent="-342900" algn="r" rtl="1">
              <a:lnSpc>
                <a:spcPct val="107000"/>
              </a:lnSpc>
              <a:spcAft>
                <a:spcPts val="800"/>
              </a:spcAft>
              <a:buFont typeface="Arial" panose="020B0604020202020204" pitchFamily="34" charset="0"/>
              <a:buChar char="•"/>
            </a:pPr>
            <a:r>
              <a:rPr lang="fa-IR" sz="2500" dirty="0">
                <a:latin typeface="Calibri" panose="020F0502020204030204" pitchFamily="34" charset="0"/>
                <a:ea typeface="Calibri" panose="020F0502020204030204" pitchFamily="34" charset="0"/>
                <a:cs typeface="B Yagut" panose="00000400000000000000" pitchFamily="2" charset="-78"/>
              </a:rPr>
              <a:t>چراغ</a:t>
            </a:r>
            <a:r>
              <a:rPr lang="en-US" sz="2500" dirty="0">
                <a:latin typeface="Calibri" panose="020F0502020204030204" pitchFamily="34" charset="0"/>
                <a:ea typeface="Calibri" panose="020F0502020204030204" pitchFamily="34" charset="0"/>
                <a:cs typeface="B Yagut" panose="00000400000000000000" pitchFamily="2" charset="-78"/>
              </a:rPr>
              <a:t> </a:t>
            </a:r>
            <a:r>
              <a:rPr lang="en-US" sz="2500" dirty="0" smtClean="0">
                <a:latin typeface="Calibri" panose="020F0502020204030204" pitchFamily="34" charset="0"/>
                <a:ea typeface="Calibri" panose="020F0502020204030204" pitchFamily="34" charset="0"/>
                <a:cs typeface="B Yagut" panose="00000400000000000000" pitchFamily="2" charset="-78"/>
              </a:rPr>
              <a:t>DSL </a:t>
            </a:r>
            <a:r>
              <a:rPr lang="fa-IR" sz="2500" dirty="0" smtClean="0">
                <a:latin typeface="Calibri" panose="020F0502020204030204" pitchFamily="34" charset="0"/>
                <a:ea typeface="Calibri" panose="020F0502020204030204" pitchFamily="34" charset="0"/>
                <a:cs typeface="B Yagut" panose="00000400000000000000" pitchFamily="2" charset="-78"/>
              </a:rPr>
              <a:t>: زمانی </a:t>
            </a:r>
            <a:r>
              <a:rPr lang="fa-IR" sz="2500" dirty="0">
                <a:latin typeface="Calibri" panose="020F0502020204030204" pitchFamily="34" charset="0"/>
                <a:ea typeface="Calibri" panose="020F0502020204030204" pitchFamily="34" charset="0"/>
                <a:cs typeface="B Yagut" panose="00000400000000000000" pitchFamily="2" charset="-78"/>
              </a:rPr>
              <a:t>که اینترنت شما از مخابرات یا شرکت مربوطه هنوز راه اندازی نشده باشد بصورت دائم چشمک زن کار میکند ، اگه بعد از چند دقیقه چراغ چشمک زن ثابت شود اینترنت شما از مخابرات یا شرکت مربوطه راه اندازی شده است</a:t>
            </a:r>
            <a:endParaRPr lang="en-US" sz="2500" dirty="0">
              <a:latin typeface="Calibri" panose="020F0502020204030204" pitchFamily="34" charset="0"/>
              <a:ea typeface="Calibri" panose="020F0502020204030204" pitchFamily="34" charset="0"/>
              <a:cs typeface="B Yagut" panose="00000400000000000000" pitchFamily="2" charset="-78"/>
            </a:endParaRPr>
          </a:p>
          <a:p>
            <a:pPr marL="342900" indent="-342900" algn="r" rtl="1">
              <a:lnSpc>
                <a:spcPct val="107000"/>
              </a:lnSpc>
              <a:spcAft>
                <a:spcPts val="800"/>
              </a:spcAft>
              <a:buFont typeface="Arial" panose="020B0604020202020204" pitchFamily="34" charset="0"/>
              <a:buChar char="•"/>
            </a:pPr>
            <a:r>
              <a:rPr lang="fa-IR" sz="2500" dirty="0">
                <a:latin typeface="Calibri" panose="020F0502020204030204" pitchFamily="34" charset="0"/>
                <a:ea typeface="Calibri" panose="020F0502020204030204" pitchFamily="34" charset="0"/>
                <a:cs typeface="B Yagut" panose="00000400000000000000" pitchFamily="2" charset="-78"/>
              </a:rPr>
              <a:t>چراغ</a:t>
            </a:r>
            <a:r>
              <a:rPr lang="en-US" sz="2500" dirty="0">
                <a:latin typeface="Calibri" panose="020F0502020204030204" pitchFamily="34" charset="0"/>
                <a:ea typeface="Calibri" panose="020F0502020204030204" pitchFamily="34" charset="0"/>
                <a:cs typeface="B Yagut" panose="00000400000000000000" pitchFamily="2" charset="-78"/>
              </a:rPr>
              <a:t> Internet </a:t>
            </a:r>
            <a:r>
              <a:rPr lang="fa-IR" sz="2500" dirty="0" smtClean="0">
                <a:latin typeface="Calibri" panose="020F0502020204030204" pitchFamily="34" charset="0"/>
                <a:ea typeface="Calibri" panose="020F0502020204030204" pitchFamily="34" charset="0"/>
                <a:cs typeface="B Yagut" panose="00000400000000000000" pitchFamily="2" charset="-78"/>
              </a:rPr>
              <a:t>:</a:t>
            </a:r>
            <a:r>
              <a:rPr lang="en-US" sz="2500" dirty="0" smtClean="0">
                <a:latin typeface="Calibri" panose="020F0502020204030204" pitchFamily="34" charset="0"/>
                <a:ea typeface="Calibri" panose="020F0502020204030204" pitchFamily="34" charset="0"/>
                <a:cs typeface="B Yagut" panose="00000400000000000000" pitchFamily="2" charset="-78"/>
              </a:rPr>
              <a:t> </a:t>
            </a:r>
            <a:r>
              <a:rPr lang="fa-IR" sz="2500" dirty="0">
                <a:latin typeface="Calibri" panose="020F0502020204030204" pitchFamily="34" charset="0"/>
                <a:ea typeface="Calibri" panose="020F0502020204030204" pitchFamily="34" charset="0"/>
                <a:cs typeface="B Yagut" panose="00000400000000000000" pitchFamily="2" charset="-78"/>
              </a:rPr>
              <a:t>زمانی که به اینترنت وصل باشید چراغ سبز بصورت تند چشمک میزند یا ثابت است ، و اگر اینترنت قطع باشد خاموش یا قرمز </a:t>
            </a:r>
            <a:r>
              <a:rPr lang="fa-IR" sz="2500" dirty="0" smtClean="0">
                <a:latin typeface="Calibri" panose="020F0502020204030204" pitchFamily="34" charset="0"/>
                <a:ea typeface="Calibri" panose="020F0502020204030204" pitchFamily="34" charset="0"/>
                <a:cs typeface="B Yagut" panose="00000400000000000000" pitchFamily="2" charset="-78"/>
              </a:rPr>
              <a:t>میشود.</a:t>
            </a:r>
            <a:endParaRPr lang="en-US" sz="2500" dirty="0">
              <a:effectLst/>
              <a:latin typeface="Calibri" panose="020F0502020204030204" pitchFamily="34" charset="0"/>
              <a:ea typeface="Calibri" panose="020F0502020204030204" pitchFamily="34" charset="0"/>
              <a:cs typeface="B Yagut"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36624909"/>
      </p:ext>
    </p:extLst>
  </p:cSld>
  <p:clrMapOvr>
    <a:masterClrMapping/>
  </p:clrMapOvr>
  <mc:AlternateContent xmlns:mc="http://schemas.openxmlformats.org/markup-compatibility/2006" xmlns:p14="http://schemas.microsoft.com/office/powerpoint/2010/main">
    <mc:Choice Requires="p14">
      <p:transition spd="slow" p14:dur="2000" advTm="1116"/>
    </mc:Choice>
    <mc:Fallback xmlns="">
      <p:transition spd="slow" advTm="1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713219" y="1001309"/>
            <a:ext cx="6715593" cy="4515071"/>
          </a:xfrm>
          <a:prstGeom prst="rect">
            <a:avLst/>
          </a:prstGeom>
        </p:spPr>
      </p:pic>
      <p:sp>
        <p:nvSpPr>
          <p:cNvPr id="3" name="Rectangle 2"/>
          <p:cNvSpPr/>
          <p:nvPr/>
        </p:nvSpPr>
        <p:spPr>
          <a:xfrm>
            <a:off x="3802830" y="5907980"/>
            <a:ext cx="3787435" cy="338554"/>
          </a:xfrm>
          <a:prstGeom prst="rect">
            <a:avLst/>
          </a:prstGeom>
        </p:spPr>
        <p:txBody>
          <a:bodyPr wrap="square">
            <a:spAutoFit/>
          </a:bodyPr>
          <a:lstStyle/>
          <a:p>
            <a:pPr lvl="0" algn="r" rtl="1" hangingPunct="0"/>
            <a:r>
              <a:rPr lang="fa-IR" sz="1600" b="1" dirty="0" smtClean="0">
                <a:cs typeface="B Yagut" panose="00000400000000000000" pitchFamily="2" charset="-78"/>
              </a:rPr>
              <a:t>شکل 1-8- تصاویر </a:t>
            </a:r>
            <a:r>
              <a:rPr lang="fa-IR" sz="1600" b="1" dirty="0">
                <a:cs typeface="B Yagut" panose="00000400000000000000" pitchFamily="2" charset="-78"/>
              </a:rPr>
              <a:t>مربوط</a:t>
            </a:r>
            <a:r>
              <a:rPr lang="fa-IR" sz="1600" b="1" dirty="0" smtClean="0">
                <a:cs typeface="B Yagut" panose="00000400000000000000" pitchFamily="2" charset="-78"/>
              </a:rPr>
              <a:t> به اتصالات مودم</a:t>
            </a:r>
            <a:endParaRPr lang="en-US" sz="1600" b="1" dirty="0">
              <a:cs typeface="B Yagut" panose="00000400000000000000" pitchFamily="2" charset="-78"/>
            </a:endParaRP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23877436"/>
      </p:ext>
    </p:extLst>
  </p:cSld>
  <p:clrMapOvr>
    <a:masterClrMapping/>
  </p:clrMapOvr>
  <mc:AlternateContent xmlns:mc="http://schemas.openxmlformats.org/markup-compatibility/2006" xmlns:p14="http://schemas.microsoft.com/office/powerpoint/2010/main">
    <mc:Choice Requires="p14">
      <p:transition spd="slow" p14:dur="2000" advTm="66137"/>
    </mc:Choice>
    <mc:Fallback xmlns="">
      <p:transition spd="slow" advTm="66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1154" y="1335487"/>
            <a:ext cx="11008058" cy="5550990"/>
          </a:xfrm>
        </p:spPr>
        <p:txBody>
          <a:bodyPr>
            <a:noAutofit/>
          </a:bodyPr>
          <a:lstStyle/>
          <a:p>
            <a:pPr marL="0" indent="0" algn="r" rtl="1">
              <a:buNone/>
            </a:pPr>
            <a:r>
              <a:rPr lang="fa-IR" sz="2500" dirty="0" smtClean="0">
                <a:cs typeface="B Yagut" panose="00000400000000000000" pitchFamily="2" charset="-78"/>
              </a:rPr>
              <a:t>1- </a:t>
            </a:r>
            <a:r>
              <a:rPr lang="fa-IR" sz="2500" b="1" dirty="0">
                <a:solidFill>
                  <a:srgbClr val="2D2D2D"/>
                </a:solidFill>
                <a:latin typeface="Vazir"/>
                <a:ea typeface="Times New Roman" panose="02020603050405020304" pitchFamily="18" charset="0"/>
                <a:cs typeface="B Yagut" panose="00000400000000000000" pitchFamily="2" charset="-78"/>
              </a:rPr>
              <a:t>اتصال</a:t>
            </a:r>
            <a:r>
              <a:rPr lang="en-US" sz="2500" b="1" dirty="0">
                <a:solidFill>
                  <a:srgbClr val="2D2D2D"/>
                </a:solidFill>
                <a:latin typeface="Vazir"/>
                <a:ea typeface="Times New Roman" panose="02020603050405020304" pitchFamily="18" charset="0"/>
                <a:cs typeface="B Yagut" panose="00000400000000000000" pitchFamily="2" charset="-78"/>
              </a:rPr>
              <a:t> </a:t>
            </a:r>
            <a:r>
              <a:rPr lang="en-US" sz="2500" b="1" dirty="0" smtClean="0">
                <a:solidFill>
                  <a:srgbClr val="2D2D2D"/>
                </a:solidFill>
                <a:latin typeface="Vazir"/>
                <a:ea typeface="Times New Roman" panose="02020603050405020304" pitchFamily="18" charset="0"/>
                <a:cs typeface="B Yagut" panose="00000400000000000000" pitchFamily="2" charset="-78"/>
              </a:rPr>
              <a:t>Dial-up</a:t>
            </a:r>
            <a:r>
              <a:rPr lang="fa-IR" sz="2500" b="1" dirty="0" smtClean="0">
                <a:solidFill>
                  <a:srgbClr val="2D2D2D"/>
                </a:solidFill>
                <a:latin typeface="Vazir"/>
                <a:ea typeface="Times New Roman" panose="02020603050405020304" pitchFamily="18" charset="0"/>
                <a:cs typeface="B Yagut" panose="00000400000000000000" pitchFamily="2" charset="-78"/>
              </a:rPr>
              <a:t>:</a:t>
            </a:r>
            <a:r>
              <a:rPr lang="fa-IR" sz="2500" dirty="0">
                <a:cs typeface="B Yagut" panose="00000400000000000000" pitchFamily="2" charset="-78"/>
              </a:rPr>
              <a:t> </a:t>
            </a:r>
            <a:r>
              <a:rPr lang="fa-IR" sz="2500" dirty="0" smtClean="0">
                <a:cs typeface="B Yagut" panose="00000400000000000000" pitchFamily="2" charset="-78"/>
              </a:rPr>
              <a:t>سرویس </a:t>
            </a:r>
            <a:r>
              <a:rPr lang="en-US" sz="2500" dirty="0">
                <a:cs typeface="B Yagut" panose="00000400000000000000" pitchFamily="2" charset="-78"/>
              </a:rPr>
              <a:t>Dialup </a:t>
            </a:r>
            <a:r>
              <a:rPr lang="fa-IR" sz="2500" dirty="0">
                <a:cs typeface="B Yagut" panose="00000400000000000000" pitchFamily="2" charset="-78"/>
              </a:rPr>
              <a:t>را می توان جزو اولین سرویس هایی که برای راه </a:t>
            </a:r>
            <a:r>
              <a:rPr lang="fa-IR" sz="2500" dirty="0" smtClean="0">
                <a:cs typeface="B Yagut" panose="00000400000000000000" pitchFamily="2" charset="-78"/>
              </a:rPr>
              <a:t>اندازی</a:t>
            </a:r>
          </a:p>
          <a:p>
            <a:pPr marL="0" indent="0" algn="r" rtl="1">
              <a:buNone/>
            </a:pPr>
            <a:r>
              <a:rPr lang="fa-IR" sz="2500" dirty="0">
                <a:cs typeface="B Yagut" panose="00000400000000000000" pitchFamily="2" charset="-78"/>
              </a:rPr>
              <a:t> </a:t>
            </a:r>
            <a:r>
              <a:rPr lang="fa-IR" sz="2500" dirty="0" smtClean="0">
                <a:cs typeface="B Yagut" panose="00000400000000000000" pitchFamily="2" charset="-78"/>
              </a:rPr>
              <a:t>  شبکه های </a:t>
            </a:r>
            <a:r>
              <a:rPr lang="fa-IR" sz="2500" dirty="0">
                <a:cs typeface="B Yagut" panose="00000400000000000000" pitchFamily="2" charset="-78"/>
              </a:rPr>
              <a:t>گسترده مورد استفاده قرار می گرفت عنوان کرد ، هر چند که امروزه هم بعضا به ندرت </a:t>
            </a:r>
            <a:endParaRPr lang="fa-IR" sz="2500" dirty="0" smtClean="0">
              <a:cs typeface="B Yagut" panose="00000400000000000000" pitchFamily="2" charset="-78"/>
            </a:endParaRPr>
          </a:p>
          <a:p>
            <a:pPr marL="0" indent="0" algn="r" rtl="1">
              <a:buNone/>
            </a:pPr>
            <a:r>
              <a:rPr lang="fa-IR" sz="2500" dirty="0">
                <a:cs typeface="B Yagut" panose="00000400000000000000" pitchFamily="2" charset="-78"/>
              </a:rPr>
              <a:t> </a:t>
            </a:r>
            <a:r>
              <a:rPr lang="fa-IR" sz="2500" dirty="0" smtClean="0">
                <a:cs typeface="B Yagut" panose="00000400000000000000" pitchFamily="2" charset="-78"/>
              </a:rPr>
              <a:t>  در برخی نقاط </a:t>
            </a:r>
            <a:r>
              <a:rPr lang="fa-IR" sz="2500" dirty="0">
                <a:cs typeface="B Yagut" panose="00000400000000000000" pitchFamily="2" charset="-78"/>
              </a:rPr>
              <a:t>شاهد استفاده از این سرویس هستیم اما بصورت قطع به یقین می توانیم اعلام کنیم </a:t>
            </a:r>
            <a:endParaRPr lang="fa-IR" sz="2500" dirty="0" smtClean="0">
              <a:cs typeface="B Yagut" panose="00000400000000000000" pitchFamily="2" charset="-78"/>
            </a:endParaRPr>
          </a:p>
          <a:p>
            <a:pPr marL="0" indent="0" algn="r" rtl="1">
              <a:buNone/>
            </a:pPr>
            <a:r>
              <a:rPr lang="fa-IR" sz="2500" dirty="0">
                <a:cs typeface="B Yagut" panose="00000400000000000000" pitchFamily="2" charset="-78"/>
              </a:rPr>
              <a:t> </a:t>
            </a:r>
            <a:r>
              <a:rPr lang="fa-IR" sz="2500" dirty="0" smtClean="0">
                <a:cs typeface="B Yagut" panose="00000400000000000000" pitchFamily="2" charset="-78"/>
              </a:rPr>
              <a:t>  که </a:t>
            </a:r>
            <a:r>
              <a:rPr lang="fa-IR" sz="2500" dirty="0">
                <a:cs typeface="B Yagut" panose="00000400000000000000" pitchFamily="2" charset="-78"/>
              </a:rPr>
              <a:t>این </a:t>
            </a:r>
            <a:r>
              <a:rPr lang="fa-IR" sz="2500" dirty="0" smtClean="0">
                <a:cs typeface="B Yagut" panose="00000400000000000000" pitchFamily="2" charset="-78"/>
              </a:rPr>
              <a:t>سرویس دیگر </a:t>
            </a:r>
            <a:r>
              <a:rPr lang="fa-IR" sz="2500" dirty="0">
                <a:cs typeface="B Yagut" panose="00000400000000000000" pitchFamily="2" charset="-78"/>
              </a:rPr>
              <a:t>منسوخ شده می باشد و توانایی رفع نیاز امروزی سرعت ما را </a:t>
            </a:r>
            <a:r>
              <a:rPr lang="fa-IR" sz="2500" dirty="0" smtClean="0">
                <a:cs typeface="B Yagut" panose="00000400000000000000" pitchFamily="2" charset="-78"/>
              </a:rPr>
              <a:t>ندارد.</a:t>
            </a:r>
          </a:p>
          <a:p>
            <a:pPr marL="0" indent="0" algn="r" rtl="1">
              <a:buNone/>
            </a:pPr>
            <a:endParaRPr lang="fa-IR" sz="2500" dirty="0" smtClean="0">
              <a:cs typeface="B Yagut" panose="00000400000000000000" pitchFamily="2" charset="-78"/>
            </a:endParaRPr>
          </a:p>
          <a:p>
            <a:pPr marL="0" indent="0" algn="r" rtl="1">
              <a:buNone/>
            </a:pPr>
            <a:r>
              <a:rPr lang="fa-IR" sz="2500" dirty="0" smtClean="0">
                <a:cs typeface="B Yagut" panose="00000400000000000000" pitchFamily="2" charset="-78"/>
              </a:rPr>
              <a:t> 2</a:t>
            </a:r>
            <a:r>
              <a:rPr lang="fa-IR" sz="2500" b="1" dirty="0" smtClean="0">
                <a:cs typeface="B Yagut" panose="00000400000000000000" pitchFamily="2" charset="-78"/>
              </a:rPr>
              <a:t>- </a:t>
            </a:r>
            <a:r>
              <a:rPr lang="en-US" sz="2500" b="1" dirty="0" smtClean="0">
                <a:cs typeface="B Yagut" panose="00000400000000000000" pitchFamily="2" charset="-78"/>
              </a:rPr>
              <a:t>ADSL</a:t>
            </a:r>
            <a:r>
              <a:rPr lang="fa-IR" sz="2500" dirty="0" smtClean="0">
                <a:cs typeface="B Yagut" panose="00000400000000000000" pitchFamily="2" charset="-78"/>
              </a:rPr>
              <a:t>:معرف </a:t>
            </a:r>
            <a:r>
              <a:rPr lang="fa-IR" sz="2500" dirty="0">
                <a:cs typeface="B Yagut" panose="00000400000000000000" pitchFamily="2" charset="-78"/>
              </a:rPr>
              <a:t>نوعی ارتباط اینترنتی پرسرعت است که امکان استفاده هم زمان از اینترنت و تلفن </a:t>
            </a:r>
            <a:endParaRPr lang="fa-IR" sz="2500" dirty="0" smtClean="0">
              <a:cs typeface="B Yagut" panose="00000400000000000000" pitchFamily="2" charset="-78"/>
            </a:endParaRPr>
          </a:p>
          <a:p>
            <a:pPr marL="0" indent="0" algn="r" rtl="1">
              <a:buNone/>
            </a:pPr>
            <a:r>
              <a:rPr lang="fa-IR" sz="2500" dirty="0">
                <a:cs typeface="B Yagut" panose="00000400000000000000" pitchFamily="2" charset="-78"/>
              </a:rPr>
              <a:t> </a:t>
            </a:r>
            <a:r>
              <a:rPr lang="fa-IR" sz="2500" dirty="0" smtClean="0">
                <a:cs typeface="B Yagut" panose="00000400000000000000" pitchFamily="2" charset="-78"/>
              </a:rPr>
              <a:t>   را فراهم می‌کند. </a:t>
            </a:r>
          </a:p>
          <a:p>
            <a:pPr marL="0" indent="0" algn="r" rtl="1">
              <a:buNone/>
            </a:pPr>
            <a:r>
              <a:rPr lang="fa-IR" sz="2500" dirty="0">
                <a:cs typeface="B Yagut" panose="00000400000000000000" pitchFamily="2" charset="-78"/>
              </a:rPr>
              <a:t> </a:t>
            </a:r>
            <a:r>
              <a:rPr lang="fa-IR" sz="2500" dirty="0" smtClean="0">
                <a:cs typeface="B Yagut" panose="00000400000000000000" pitchFamily="2" charset="-78"/>
              </a:rPr>
              <a:t>   این </a:t>
            </a:r>
            <a:r>
              <a:rPr lang="fa-IR" sz="2500" dirty="0">
                <a:cs typeface="B Yagut" panose="00000400000000000000" pitchFamily="2" charset="-78"/>
              </a:rPr>
              <a:t>روش ارتباطی با وجود اینکه برای اتصال به اینترنت از سیم تلفن </a:t>
            </a:r>
            <a:r>
              <a:rPr lang="fa-IR" sz="2500" dirty="0" smtClean="0">
                <a:cs typeface="B Yagut" panose="00000400000000000000" pitchFamily="2" charset="-78"/>
              </a:rPr>
              <a:t>استفاده می‌کند</a:t>
            </a:r>
            <a:r>
              <a:rPr lang="fa-IR" sz="2500" dirty="0">
                <a:cs typeface="B Yagut" panose="00000400000000000000" pitchFamily="2" charset="-78"/>
              </a:rPr>
              <a:t>، </a:t>
            </a:r>
            <a:r>
              <a:rPr lang="fa-IR" sz="2500" dirty="0" smtClean="0">
                <a:cs typeface="B Yagut" panose="00000400000000000000" pitchFamily="2" charset="-78"/>
              </a:rPr>
              <a:t>به خاطر </a:t>
            </a:r>
          </a:p>
          <a:p>
            <a:pPr marL="0" indent="0" algn="r" rtl="1">
              <a:buNone/>
            </a:pPr>
            <a:r>
              <a:rPr lang="fa-IR" sz="2500" dirty="0">
                <a:cs typeface="B Yagut" panose="00000400000000000000" pitchFamily="2" charset="-78"/>
              </a:rPr>
              <a:t> </a:t>
            </a:r>
            <a:r>
              <a:rPr lang="fa-IR" sz="2500" dirty="0" smtClean="0">
                <a:cs typeface="B Yagut" panose="00000400000000000000" pitchFamily="2" charset="-78"/>
              </a:rPr>
              <a:t>   ویژگی‌های </a:t>
            </a:r>
            <a:r>
              <a:rPr lang="fa-IR" sz="2500" dirty="0">
                <a:cs typeface="B Yagut" panose="00000400000000000000" pitchFamily="2" charset="-78"/>
              </a:rPr>
              <a:t>فنی خاص خود، هرگز تلفن را اشغال نکرده و استفاده همزمان از </a:t>
            </a:r>
            <a:r>
              <a:rPr lang="fa-IR" sz="2500" dirty="0" smtClean="0">
                <a:cs typeface="B Yagut" panose="00000400000000000000" pitchFamily="2" charset="-78"/>
              </a:rPr>
              <a:t>اینترنت </a:t>
            </a:r>
            <a:r>
              <a:rPr lang="fa-IR" sz="2500" dirty="0">
                <a:cs typeface="B Yagut" panose="00000400000000000000" pitchFamily="2" charset="-78"/>
              </a:rPr>
              <a:t>و تلفن را </a:t>
            </a:r>
            <a:endParaRPr lang="fa-IR" sz="2500" dirty="0" smtClean="0">
              <a:cs typeface="B Yagut" panose="00000400000000000000" pitchFamily="2" charset="-78"/>
            </a:endParaRPr>
          </a:p>
          <a:p>
            <a:pPr marL="0" indent="0" algn="r" rtl="1">
              <a:buNone/>
            </a:pPr>
            <a:r>
              <a:rPr lang="fa-IR" sz="2500" dirty="0">
                <a:cs typeface="B Yagut" panose="00000400000000000000" pitchFamily="2" charset="-78"/>
              </a:rPr>
              <a:t> </a:t>
            </a:r>
            <a:r>
              <a:rPr lang="fa-IR" sz="2500" dirty="0" smtClean="0">
                <a:cs typeface="B Yagut" panose="00000400000000000000" pitchFamily="2" charset="-78"/>
              </a:rPr>
              <a:t>  برای </a:t>
            </a:r>
            <a:r>
              <a:rPr lang="fa-IR" sz="2500" dirty="0">
                <a:cs typeface="B Yagut" panose="00000400000000000000" pitchFamily="2" charset="-78"/>
              </a:rPr>
              <a:t>کاربر امکان پذیر می‌سازد. سرعت بالا </a:t>
            </a:r>
            <a:r>
              <a:rPr lang="fa-IR" sz="2500" dirty="0" smtClean="0">
                <a:cs typeface="B Yagut" panose="00000400000000000000" pitchFamily="2" charset="-78"/>
              </a:rPr>
              <a:t>تا۲۵۰ </a:t>
            </a:r>
            <a:r>
              <a:rPr lang="fa-IR" sz="2500" dirty="0">
                <a:cs typeface="B Yagut" panose="00000400000000000000" pitchFamily="2" charset="-78"/>
              </a:rPr>
              <a:t>برابر </a:t>
            </a:r>
            <a:r>
              <a:rPr lang="fa-IR" sz="2500" dirty="0" smtClean="0">
                <a:cs typeface="B Yagut" panose="00000400000000000000" pitchFamily="2" charset="-78"/>
              </a:rPr>
              <a:t>ارتباط</a:t>
            </a:r>
            <a:r>
              <a:rPr lang="en-US" sz="2500" dirty="0" smtClean="0">
                <a:cs typeface="B Yagut" panose="00000400000000000000" pitchFamily="2" charset="-78"/>
              </a:rPr>
              <a:t>Dial-up ) </a:t>
            </a:r>
            <a:r>
              <a:rPr lang="fa-IR" sz="2500" dirty="0" smtClean="0">
                <a:cs typeface="B Yagut" panose="00000400000000000000" pitchFamily="2" charset="-78"/>
              </a:rPr>
              <a:t>)عدم نیاز </a:t>
            </a:r>
            <a:r>
              <a:rPr lang="fa-IR" sz="2500" dirty="0">
                <a:cs typeface="B Yagut" panose="00000400000000000000" pitchFamily="2" charset="-78"/>
              </a:rPr>
              <a:t>به سیم </a:t>
            </a:r>
            <a:r>
              <a:rPr lang="fa-IR" sz="2500" dirty="0" smtClean="0">
                <a:cs typeface="B Yagut" panose="00000400000000000000" pitchFamily="2" charset="-78"/>
              </a:rPr>
              <a:t>کشی </a:t>
            </a:r>
          </a:p>
          <a:p>
            <a:pPr marL="0" indent="0" algn="r" rtl="1">
              <a:buNone/>
            </a:pPr>
            <a:r>
              <a:rPr lang="fa-IR" sz="2500" dirty="0">
                <a:cs typeface="B Yagut" panose="00000400000000000000" pitchFamily="2" charset="-78"/>
              </a:rPr>
              <a:t> </a:t>
            </a:r>
            <a:r>
              <a:rPr lang="fa-IR" sz="2500" dirty="0" smtClean="0">
                <a:cs typeface="B Yagut" panose="00000400000000000000" pitchFamily="2" charset="-78"/>
              </a:rPr>
              <a:t>   مجدد </a:t>
            </a:r>
            <a:r>
              <a:rPr lang="fa-IR" sz="2500" dirty="0">
                <a:cs typeface="B Yagut" panose="00000400000000000000" pitchFamily="2" charset="-78"/>
              </a:rPr>
              <a:t>و اتصال ۲۴ ساعته به اینترنت از سایر ویژگی‌های این روش </a:t>
            </a:r>
            <a:r>
              <a:rPr lang="fa-IR" sz="2500" dirty="0" smtClean="0">
                <a:cs typeface="B Yagut" panose="00000400000000000000" pitchFamily="2" charset="-78"/>
              </a:rPr>
              <a:t>ارتباطی است</a:t>
            </a:r>
            <a:r>
              <a:rPr lang="fa-IR" sz="2500" dirty="0">
                <a:cs typeface="B Yagut" panose="00000400000000000000" pitchFamily="2" charset="-78"/>
              </a:rPr>
              <a:t>.</a:t>
            </a:r>
            <a:endParaRPr lang="fa-IR" sz="2500" dirty="0" smtClean="0">
              <a:cs typeface="B Yagut" panose="00000400000000000000" pitchFamily="2" charset="-78"/>
            </a:endParaRPr>
          </a:p>
        </p:txBody>
      </p:sp>
      <p:sp>
        <p:nvSpPr>
          <p:cNvPr id="4" name="Title 1"/>
          <p:cNvSpPr>
            <a:spLocks noGrp="1"/>
          </p:cNvSpPr>
          <p:nvPr>
            <p:ph type="title"/>
          </p:nvPr>
        </p:nvSpPr>
        <p:spPr>
          <a:xfrm>
            <a:off x="586854" y="407423"/>
            <a:ext cx="11000095" cy="644636"/>
          </a:xfr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a:bodyPr>
          <a:lstStyle/>
          <a:p>
            <a:pPr algn="ctr" rtl="1"/>
            <a:r>
              <a:rPr lang="fa-IR" sz="3200" b="1" dirty="0" smtClean="0">
                <a:cs typeface="B Yagut" panose="00000400000000000000" pitchFamily="2" charset="-78"/>
              </a:rPr>
              <a:t>انواع روشهای اتصال </a:t>
            </a:r>
            <a:r>
              <a:rPr lang="fa-IR" sz="3200" b="1" dirty="0">
                <a:cs typeface="B Yagut" panose="00000400000000000000" pitchFamily="2" charset="-78"/>
              </a:rPr>
              <a:t>به </a:t>
            </a:r>
            <a:r>
              <a:rPr lang="fa-IR" sz="3200" b="1" dirty="0" smtClean="0">
                <a:cs typeface="B Yagut" panose="00000400000000000000" pitchFamily="2" charset="-78"/>
              </a:rPr>
              <a:t>اینترنت</a:t>
            </a:r>
            <a:endParaRPr lang="fa-IR" sz="3200" b="1" dirty="0">
              <a:cs typeface="B Yagut" panose="00000400000000000000" pitchFamily="2" charset="-78"/>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89794312"/>
      </p:ext>
    </p:extLst>
  </p:cSld>
  <p:clrMapOvr>
    <a:masterClrMapping/>
  </p:clrMapOvr>
  <mc:AlternateContent xmlns:mc="http://schemas.openxmlformats.org/markup-compatibility/2006" xmlns:p14="http://schemas.microsoft.com/office/powerpoint/2010/main">
    <mc:Choice Requires="p14">
      <p:transition spd="slow" p14:dur="2000" advTm="76048"/>
    </mc:Choice>
    <mc:Fallback xmlns="">
      <p:transition spd="slow" advTm="76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3333" y="1334305"/>
            <a:ext cx="11043946" cy="5171426"/>
          </a:xfrm>
        </p:spPr>
        <p:txBody>
          <a:bodyPr>
            <a:normAutofit fontScale="92500"/>
          </a:bodyPr>
          <a:lstStyle/>
          <a:p>
            <a:pPr marL="0" lvl="0" indent="0" algn="r" rtl="1">
              <a:lnSpc>
                <a:spcPct val="100000"/>
              </a:lnSpc>
              <a:buNone/>
            </a:pPr>
            <a:r>
              <a:rPr lang="fa-IR" sz="2500" b="1" dirty="0">
                <a:cs typeface="B Yagut" panose="00000400000000000000" pitchFamily="2" charset="-78"/>
              </a:rPr>
              <a:t>3-</a:t>
            </a:r>
            <a:r>
              <a:rPr lang="en-US" sz="2500" b="1" dirty="0">
                <a:cs typeface="B Yagut" panose="00000400000000000000" pitchFamily="2" charset="-78"/>
              </a:rPr>
              <a:t>Wireless</a:t>
            </a:r>
            <a:r>
              <a:rPr lang="fa-IR" sz="2500" b="1" dirty="0">
                <a:cs typeface="B Yagut" panose="00000400000000000000" pitchFamily="2" charset="-78"/>
              </a:rPr>
              <a:t>:</a:t>
            </a:r>
            <a:r>
              <a:rPr lang="fa-IR" sz="2500" dirty="0">
                <a:cs typeface="B Yagut" panose="00000400000000000000" pitchFamily="2" charset="-78"/>
              </a:rPr>
              <a:t> </a:t>
            </a:r>
            <a:r>
              <a:rPr lang="fa-IR" sz="2500" dirty="0" smtClean="0">
                <a:cs typeface="B Yagut" panose="00000400000000000000" pitchFamily="2" charset="-78"/>
              </a:rPr>
              <a:t>به </a:t>
            </a:r>
            <a:r>
              <a:rPr lang="fa-IR" sz="2500" dirty="0">
                <a:cs typeface="B Yagut" panose="00000400000000000000" pitchFamily="2" charset="-78"/>
              </a:rPr>
              <a:t>تکنولوژی ارتباطی اطلاق می شود که در آن از امواج راديويی، مادون قرمز </a:t>
            </a:r>
            <a:r>
              <a:rPr lang="fa-IR" sz="2500" dirty="0" smtClean="0">
                <a:cs typeface="B Yagut" panose="00000400000000000000" pitchFamily="2" charset="-78"/>
              </a:rPr>
              <a:t>و مايکروويو </a:t>
            </a:r>
            <a:r>
              <a:rPr lang="fa-IR" sz="2500" dirty="0">
                <a:cs typeface="B Yagut" panose="00000400000000000000" pitchFamily="2" charset="-78"/>
              </a:rPr>
              <a:t>، </a:t>
            </a:r>
            <a:r>
              <a:rPr lang="fa-IR" sz="2500" dirty="0" smtClean="0">
                <a:cs typeface="B Yagut" panose="00000400000000000000" pitchFamily="2" charset="-78"/>
              </a:rPr>
              <a:t>به</a:t>
            </a:r>
          </a:p>
          <a:p>
            <a:pPr marL="0" lvl="0" indent="0" algn="r" rtl="1">
              <a:lnSpc>
                <a:spcPct val="100000"/>
              </a:lnSpc>
              <a:buNone/>
            </a:pPr>
            <a:r>
              <a:rPr lang="fa-IR" sz="2500" dirty="0" smtClean="0">
                <a:cs typeface="B Yagut" panose="00000400000000000000" pitchFamily="2" charset="-78"/>
              </a:rPr>
              <a:t>  جای </a:t>
            </a:r>
            <a:r>
              <a:rPr lang="fa-IR" sz="2500" dirty="0">
                <a:cs typeface="B Yagut" panose="00000400000000000000" pitchFamily="2" charset="-78"/>
              </a:rPr>
              <a:t>سيم و کابل ، برای انتقال سيگنال بين دو دستگاه استفاده می شود.از ميان </a:t>
            </a:r>
            <a:r>
              <a:rPr lang="fa-IR" sz="2500" dirty="0" smtClean="0">
                <a:cs typeface="B Yagut" panose="00000400000000000000" pitchFamily="2" charset="-78"/>
              </a:rPr>
              <a:t>اين دستگاه </a:t>
            </a:r>
            <a:r>
              <a:rPr lang="fa-IR" sz="2500" dirty="0">
                <a:cs typeface="B Yagut" panose="00000400000000000000" pitchFamily="2" charset="-78"/>
              </a:rPr>
              <a:t>ها می توان </a:t>
            </a:r>
            <a:endParaRPr lang="fa-IR" sz="2500" dirty="0" smtClean="0">
              <a:cs typeface="B Yagut" panose="00000400000000000000" pitchFamily="2" charset="-78"/>
            </a:endParaRPr>
          </a:p>
          <a:p>
            <a:pPr marL="0" lvl="0" indent="0" algn="r" rtl="1">
              <a:lnSpc>
                <a:spcPct val="100000"/>
              </a:lnSpc>
              <a:buNone/>
            </a:pPr>
            <a:r>
              <a:rPr lang="fa-IR" sz="2500" dirty="0">
                <a:cs typeface="B Yagut" panose="00000400000000000000" pitchFamily="2" charset="-78"/>
              </a:rPr>
              <a:t> </a:t>
            </a:r>
            <a:r>
              <a:rPr lang="fa-IR" sz="2500" dirty="0" smtClean="0">
                <a:cs typeface="B Yagut" panose="00000400000000000000" pitchFamily="2" charset="-78"/>
              </a:rPr>
              <a:t> پيغامگيرها</a:t>
            </a:r>
            <a:r>
              <a:rPr lang="fa-IR" sz="2500" dirty="0">
                <a:cs typeface="B Yagut" panose="00000400000000000000" pitchFamily="2" charset="-78"/>
              </a:rPr>
              <a:t>، تلفن های همراه، کامپيوتر های قابل حمل، شبکه های </a:t>
            </a:r>
            <a:r>
              <a:rPr lang="fa-IR" sz="2500" dirty="0" smtClean="0">
                <a:cs typeface="B Yagut" panose="00000400000000000000" pitchFamily="2" charset="-78"/>
              </a:rPr>
              <a:t>کامپيوتری، دستگاه </a:t>
            </a:r>
            <a:r>
              <a:rPr lang="fa-IR" sz="2500" dirty="0">
                <a:cs typeface="B Yagut" panose="00000400000000000000" pitchFamily="2" charset="-78"/>
              </a:rPr>
              <a:t>های مکان ياب، </a:t>
            </a:r>
            <a:r>
              <a:rPr lang="fa-IR" sz="2500" dirty="0" smtClean="0">
                <a:cs typeface="B Yagut" panose="00000400000000000000" pitchFamily="2" charset="-78"/>
              </a:rPr>
              <a:t>سيستم</a:t>
            </a:r>
          </a:p>
          <a:p>
            <a:pPr marL="0" lvl="0" indent="0" algn="r" rtl="1">
              <a:lnSpc>
                <a:spcPct val="100000"/>
              </a:lnSpc>
              <a:buNone/>
            </a:pPr>
            <a:r>
              <a:rPr lang="fa-IR" sz="2500" dirty="0">
                <a:cs typeface="B Yagut" panose="00000400000000000000" pitchFamily="2" charset="-78"/>
              </a:rPr>
              <a:t> </a:t>
            </a:r>
            <a:r>
              <a:rPr lang="fa-IR" sz="2500" dirty="0" smtClean="0">
                <a:cs typeface="B Yagut" panose="00000400000000000000" pitchFamily="2" charset="-78"/>
              </a:rPr>
              <a:t>  </a:t>
            </a:r>
            <a:r>
              <a:rPr lang="fa-IR" sz="2500" dirty="0">
                <a:cs typeface="B Yagut" panose="00000400000000000000" pitchFamily="2" charset="-78"/>
              </a:rPr>
              <a:t>های ماهواره ای را نام برد</a:t>
            </a:r>
            <a:r>
              <a:rPr lang="fa-IR" sz="2500" dirty="0" smtClean="0">
                <a:cs typeface="B Yagut" panose="00000400000000000000" pitchFamily="2" charset="-78"/>
              </a:rPr>
              <a:t>.</a:t>
            </a:r>
          </a:p>
          <a:p>
            <a:pPr marL="0" lvl="0" indent="0" algn="r" rtl="1">
              <a:lnSpc>
                <a:spcPct val="100000"/>
              </a:lnSpc>
              <a:buNone/>
            </a:pPr>
            <a:r>
              <a:rPr lang="fa-IR" sz="2500" dirty="0" smtClean="0">
                <a:cs typeface="B Yagut" panose="00000400000000000000" pitchFamily="2" charset="-78"/>
              </a:rPr>
              <a:t>4- </a:t>
            </a:r>
            <a:r>
              <a:rPr lang="en-US" sz="2500" b="1" dirty="0">
                <a:cs typeface="B Yagut" panose="00000400000000000000" pitchFamily="2" charset="-78"/>
              </a:rPr>
              <a:t>VDSL</a:t>
            </a:r>
            <a:r>
              <a:rPr lang="fa-IR" sz="2500" b="1" dirty="0">
                <a:cs typeface="B Yagut" panose="00000400000000000000" pitchFamily="2" charset="-78"/>
              </a:rPr>
              <a:t>: </a:t>
            </a:r>
            <a:r>
              <a:rPr lang="fa-IR" sz="2500" dirty="0">
                <a:cs typeface="B Yagut" panose="00000400000000000000" pitchFamily="2" charset="-78"/>
              </a:rPr>
              <a:t> نسل جدیدی از فناوری های </a:t>
            </a:r>
            <a:r>
              <a:rPr lang="en-US" sz="2500" dirty="0">
                <a:cs typeface="B Yagut" panose="00000400000000000000" pitchFamily="2" charset="-78"/>
              </a:rPr>
              <a:t>DSL </a:t>
            </a:r>
            <a:r>
              <a:rPr lang="fa-IR" sz="2500" dirty="0">
                <a:cs typeface="B Yagut" panose="00000400000000000000" pitchFamily="2" charset="-78"/>
              </a:rPr>
              <a:t>است که بر روی بستر کابل‌های مسی ارائه می‌شود و </a:t>
            </a:r>
            <a:r>
              <a:rPr lang="fa-IR" sz="2500" dirty="0" smtClean="0">
                <a:cs typeface="B Yagut" panose="00000400000000000000" pitchFamily="2" charset="-78"/>
              </a:rPr>
              <a:t>به‌عبارتی</a:t>
            </a:r>
          </a:p>
          <a:p>
            <a:pPr marL="0" lvl="0" indent="0" algn="r" rtl="1">
              <a:lnSpc>
                <a:spcPct val="100000"/>
              </a:lnSpc>
              <a:buNone/>
            </a:pPr>
            <a:r>
              <a:rPr lang="fa-IR" sz="2500" dirty="0" smtClean="0">
                <a:cs typeface="B Yagut" panose="00000400000000000000" pitchFamily="2" charset="-78"/>
              </a:rPr>
              <a:t>    </a:t>
            </a:r>
            <a:r>
              <a:rPr lang="fa-IR" sz="2500" dirty="0">
                <a:cs typeface="B Yagut" panose="00000400000000000000" pitchFamily="2" charset="-78"/>
              </a:rPr>
              <a:t>نسل بعدی فناوری </a:t>
            </a:r>
            <a:r>
              <a:rPr lang="en-US" sz="2500" dirty="0">
                <a:cs typeface="B Yagut" panose="00000400000000000000" pitchFamily="2" charset="-78"/>
              </a:rPr>
              <a:t>ADSL </a:t>
            </a:r>
            <a:r>
              <a:rPr lang="fa-IR" sz="2500" dirty="0">
                <a:cs typeface="B Yagut" panose="00000400000000000000" pitchFamily="2" charset="-78"/>
              </a:rPr>
              <a:t>محسوب می‌شود. </a:t>
            </a:r>
            <a:endParaRPr lang="fa-IR" sz="2500" dirty="0" smtClean="0">
              <a:cs typeface="B Yagut" panose="00000400000000000000" pitchFamily="2" charset="-78"/>
            </a:endParaRPr>
          </a:p>
          <a:p>
            <a:pPr marL="0" lvl="0" indent="0" algn="r" rtl="1">
              <a:lnSpc>
                <a:spcPct val="100000"/>
              </a:lnSpc>
              <a:buNone/>
            </a:pPr>
            <a:r>
              <a:rPr lang="fa-IR" sz="2500" b="1" dirty="0" smtClean="0">
                <a:cs typeface="B Yagut" panose="00000400000000000000" pitchFamily="2" charset="-78"/>
              </a:rPr>
              <a:t>5- </a:t>
            </a:r>
            <a:r>
              <a:rPr lang="fa-IR" sz="2500" b="1" dirty="0">
                <a:cs typeface="B Yagut" panose="00000400000000000000" pitchFamily="2" charset="-78"/>
              </a:rPr>
              <a:t>اینترنت نسل چهار ثابت (</a:t>
            </a:r>
            <a:r>
              <a:rPr lang="en-US" sz="2500" b="1" dirty="0">
                <a:cs typeface="B Yagut" panose="00000400000000000000" pitchFamily="2" charset="-78"/>
              </a:rPr>
              <a:t>(TD-LTE</a:t>
            </a:r>
            <a:r>
              <a:rPr lang="fa-IR" sz="2500" b="1" dirty="0">
                <a:cs typeface="B Yagut" panose="00000400000000000000" pitchFamily="2" charset="-78"/>
              </a:rPr>
              <a:t> : </a:t>
            </a:r>
            <a:r>
              <a:rPr lang="fa-IR" sz="2500" dirty="0" smtClean="0">
                <a:cs typeface="B Yagut" panose="00000400000000000000" pitchFamily="2" charset="-78"/>
              </a:rPr>
              <a:t>آخرین </a:t>
            </a:r>
            <a:r>
              <a:rPr lang="fa-IR" sz="2500" dirty="0">
                <a:cs typeface="B Yagut" panose="00000400000000000000" pitchFamily="2" charset="-78"/>
              </a:rPr>
              <a:t>نسل از اینترنت ثابت است که درمقایسه با سایر </a:t>
            </a:r>
            <a:r>
              <a:rPr lang="fa-IR" sz="2500" dirty="0" smtClean="0">
                <a:cs typeface="B Yagut" panose="00000400000000000000" pitchFamily="2" charset="-78"/>
              </a:rPr>
              <a:t>سرویس‌های</a:t>
            </a:r>
          </a:p>
          <a:p>
            <a:pPr marL="0" lvl="0" indent="0" algn="r" rtl="1">
              <a:lnSpc>
                <a:spcPct val="100000"/>
              </a:lnSpc>
              <a:buNone/>
            </a:pPr>
            <a:r>
              <a:rPr lang="fa-IR" sz="2500" dirty="0" smtClean="0">
                <a:cs typeface="B Yagut" panose="00000400000000000000" pitchFamily="2" charset="-78"/>
              </a:rPr>
              <a:t>   اینترنت </a:t>
            </a:r>
            <a:r>
              <a:rPr lang="fa-IR" sz="2500" dirty="0">
                <a:cs typeface="B Yagut" panose="00000400000000000000" pitchFamily="2" charset="-78"/>
              </a:rPr>
              <a:t>چون </a:t>
            </a:r>
            <a:r>
              <a:rPr lang="en-US" sz="2500" dirty="0">
                <a:cs typeface="B Yagut" panose="00000400000000000000" pitchFamily="2" charset="-78"/>
              </a:rPr>
              <a:t>ADSL، Dial-Up، </a:t>
            </a:r>
            <a:r>
              <a:rPr lang="fa-IR" sz="2500" dirty="0">
                <a:cs typeface="B Yagut" panose="00000400000000000000" pitchFamily="2" charset="-78"/>
              </a:rPr>
              <a:t>از سرعت بالاتری برخوردار است. این تکنولوژی فاقد محدودیت‌های مکانی، </a:t>
            </a:r>
            <a:endParaRPr lang="fa-IR" sz="2500" dirty="0" smtClean="0">
              <a:cs typeface="B Yagut" panose="00000400000000000000" pitchFamily="2" charset="-78"/>
            </a:endParaRPr>
          </a:p>
          <a:p>
            <a:pPr marL="0" lvl="0" indent="0" algn="r" rtl="1">
              <a:lnSpc>
                <a:spcPct val="100000"/>
              </a:lnSpc>
              <a:buNone/>
            </a:pPr>
            <a:r>
              <a:rPr lang="fa-IR" sz="2500" dirty="0" smtClean="0">
                <a:cs typeface="B Yagut" panose="00000400000000000000" pitchFamily="2" charset="-78"/>
              </a:rPr>
              <a:t>  نیاز </a:t>
            </a:r>
            <a:r>
              <a:rPr lang="fa-IR" sz="2500" dirty="0">
                <a:cs typeface="B Yagut" panose="00000400000000000000" pitchFamily="2" charset="-78"/>
              </a:rPr>
              <a:t>به استفاده از خط‌های تلفن و ظرفیت خالی در مراکز مخابراتی است. همچنین از پایداری بالاتری در </a:t>
            </a:r>
            <a:endParaRPr lang="fa-IR" sz="2500" dirty="0" smtClean="0">
              <a:cs typeface="B Yagut" panose="00000400000000000000" pitchFamily="2" charset="-78"/>
            </a:endParaRPr>
          </a:p>
          <a:p>
            <a:pPr marL="0" lvl="0" indent="0" algn="r" rtl="1">
              <a:lnSpc>
                <a:spcPct val="100000"/>
              </a:lnSpc>
              <a:buNone/>
            </a:pPr>
            <a:r>
              <a:rPr lang="fa-IR" sz="2500" dirty="0">
                <a:cs typeface="B Yagut" panose="00000400000000000000" pitchFamily="2" charset="-78"/>
              </a:rPr>
              <a:t> </a:t>
            </a:r>
            <a:r>
              <a:rPr lang="fa-IR" sz="2500" dirty="0" smtClean="0">
                <a:cs typeface="B Yagut" panose="00000400000000000000" pitchFamily="2" charset="-78"/>
              </a:rPr>
              <a:t> آپلودو </a:t>
            </a:r>
            <a:r>
              <a:rPr lang="fa-IR" sz="2500" dirty="0">
                <a:cs typeface="B Yagut" panose="00000400000000000000" pitchFamily="2" charset="-78"/>
              </a:rPr>
              <a:t>دانلود بهره برده است.</a:t>
            </a:r>
          </a:p>
          <a:p>
            <a:pPr algn="r" rtl="1"/>
            <a:endParaRPr lang="fa-IR" dirty="0"/>
          </a:p>
        </p:txBody>
      </p:sp>
      <p:sp>
        <p:nvSpPr>
          <p:cNvPr id="4" name="Title 1"/>
          <p:cNvSpPr>
            <a:spLocks noGrp="1"/>
          </p:cNvSpPr>
          <p:nvPr>
            <p:ph type="title"/>
          </p:nvPr>
        </p:nvSpPr>
        <p:spPr>
          <a:xfrm>
            <a:off x="723333" y="422413"/>
            <a:ext cx="10863618" cy="644636"/>
          </a:xfr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a:bodyPr>
          <a:lstStyle/>
          <a:p>
            <a:pPr algn="ctr" rtl="1"/>
            <a:r>
              <a:rPr lang="fa-IR" sz="3200" b="1" dirty="0" smtClean="0">
                <a:cs typeface="B Yagut" panose="00000400000000000000" pitchFamily="2" charset="-78"/>
              </a:rPr>
              <a:t>انواع روشهای اتصال </a:t>
            </a:r>
            <a:r>
              <a:rPr lang="fa-IR" sz="3200" b="1" dirty="0">
                <a:cs typeface="B Yagut" panose="00000400000000000000" pitchFamily="2" charset="-78"/>
              </a:rPr>
              <a:t>به </a:t>
            </a:r>
            <a:r>
              <a:rPr lang="fa-IR" sz="3200" b="1" dirty="0" smtClean="0">
                <a:cs typeface="B Yagut" panose="00000400000000000000" pitchFamily="2" charset="-78"/>
              </a:rPr>
              <a:t>اینترنت</a:t>
            </a:r>
            <a:endParaRPr lang="fa-IR" sz="3200" b="1" dirty="0">
              <a:cs typeface="B Yagut" panose="00000400000000000000" pitchFamily="2" charset="-78"/>
            </a:endParaRPr>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18229548"/>
      </p:ext>
    </p:extLst>
  </p:cSld>
  <p:clrMapOvr>
    <a:masterClrMapping/>
  </p:clrMapOvr>
  <mc:AlternateContent xmlns:mc="http://schemas.openxmlformats.org/markup-compatibility/2006" xmlns:p14="http://schemas.microsoft.com/office/powerpoint/2010/main">
    <mc:Choice Requires="p14">
      <p:transition spd="slow" p14:dur="2000" advTm="73026"/>
    </mc:Choice>
    <mc:Fallback xmlns="">
      <p:transition spd="slow" advTm="73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1069" y="1203643"/>
            <a:ext cx="11572164" cy="1214651"/>
          </a:xfrm>
        </p:spPr>
        <p:txBody>
          <a:bodyPr>
            <a:normAutofit/>
          </a:bodyPr>
          <a:lstStyle/>
          <a:p>
            <a:pPr marL="0" indent="0" algn="r" rtl="1">
              <a:lnSpc>
                <a:spcPct val="107000"/>
              </a:lnSpc>
              <a:spcAft>
                <a:spcPts val="800"/>
              </a:spcAft>
              <a:buNone/>
            </a:pPr>
            <a:r>
              <a:rPr lang="fa-IR" sz="2500" dirty="0" smtClean="0">
                <a:solidFill>
                  <a:srgbClr val="2D2D2D"/>
                </a:solidFill>
                <a:latin typeface="Vazir"/>
                <a:ea typeface="Times New Roman" panose="02020603050405020304" pitchFamily="18" charset="0"/>
                <a:cs typeface="B Yagut" panose="00000400000000000000" pitchFamily="2" charset="-78"/>
              </a:rPr>
              <a:t>1- بر </a:t>
            </a:r>
            <a:r>
              <a:rPr lang="fa-IR" sz="2500" dirty="0">
                <a:solidFill>
                  <a:srgbClr val="2D2D2D"/>
                </a:solidFill>
                <a:latin typeface="Vazir"/>
                <a:ea typeface="Times New Roman" panose="02020603050405020304" pitchFamily="18" charset="0"/>
                <a:cs typeface="B Yagut" panose="00000400000000000000" pitchFamily="2" charset="-78"/>
              </a:rPr>
              <a:t>روی  علامت شبکه</a:t>
            </a:r>
            <a:r>
              <a:rPr lang="en-US" sz="2500" dirty="0">
                <a:solidFill>
                  <a:srgbClr val="2D2D2D"/>
                </a:solidFill>
                <a:latin typeface="Vazir"/>
                <a:ea typeface="Times New Roman" panose="02020603050405020304" pitchFamily="18" charset="0"/>
                <a:cs typeface="B Yagut" panose="00000400000000000000" pitchFamily="2" charset="-78"/>
              </a:rPr>
              <a:t> notification area </a:t>
            </a:r>
            <a:r>
              <a:rPr lang="fa-IR" sz="2500" dirty="0">
                <a:solidFill>
                  <a:srgbClr val="2D2D2D"/>
                </a:solidFill>
                <a:latin typeface="Vazir"/>
                <a:ea typeface="Times New Roman" panose="02020603050405020304" pitchFamily="18" charset="0"/>
                <a:cs typeface="B Yagut" panose="00000400000000000000" pitchFamily="2" charset="-78"/>
              </a:rPr>
              <a:t>کلیک راست کرده و </a:t>
            </a:r>
            <a:r>
              <a:rPr lang="fa-IR" sz="2500" dirty="0" smtClean="0">
                <a:solidFill>
                  <a:srgbClr val="2D2D2D"/>
                </a:solidFill>
                <a:latin typeface="Vazir"/>
                <a:ea typeface="Times New Roman" panose="02020603050405020304" pitchFamily="18" charset="0"/>
                <a:cs typeface="B Yagut" panose="00000400000000000000" pitchFamily="2" charset="-78"/>
              </a:rPr>
              <a:t>گزینه</a:t>
            </a:r>
            <a:r>
              <a:rPr lang="en-US" sz="2500" dirty="0" smtClean="0">
                <a:solidFill>
                  <a:srgbClr val="2D2D2D"/>
                </a:solidFill>
                <a:latin typeface="Vazir"/>
                <a:ea typeface="Times New Roman" panose="02020603050405020304" pitchFamily="18" charset="0"/>
                <a:cs typeface="B Yagut" panose="00000400000000000000" pitchFamily="2" charset="-78"/>
              </a:rPr>
              <a:t> </a:t>
            </a:r>
            <a:r>
              <a:rPr lang="en-US" sz="2500" dirty="0">
                <a:solidFill>
                  <a:srgbClr val="2D2D2D"/>
                </a:solidFill>
                <a:latin typeface="Vazir"/>
                <a:ea typeface="Times New Roman" panose="02020603050405020304" pitchFamily="18" charset="0"/>
                <a:cs typeface="B Yagut" panose="00000400000000000000" pitchFamily="2" charset="-78"/>
              </a:rPr>
              <a:t>open network and sharing center  </a:t>
            </a:r>
            <a:r>
              <a:rPr lang="fa-IR" sz="2500" dirty="0" smtClean="0">
                <a:solidFill>
                  <a:srgbClr val="2D2D2D"/>
                </a:solidFill>
                <a:latin typeface="Vazir"/>
                <a:ea typeface="Times New Roman" panose="02020603050405020304" pitchFamily="18" charset="0"/>
                <a:cs typeface="B Yagut" panose="00000400000000000000" pitchFamily="2" charset="-78"/>
              </a:rPr>
              <a:t> را بزنید</a:t>
            </a:r>
            <a:r>
              <a:rPr lang="en-US" sz="2500" dirty="0">
                <a:solidFill>
                  <a:srgbClr val="2D2D2D"/>
                </a:solidFill>
                <a:latin typeface="Vazir"/>
                <a:ea typeface="Times New Roman" panose="02020603050405020304" pitchFamily="18" charset="0"/>
                <a:cs typeface="B Yagut" panose="00000400000000000000" pitchFamily="2" charset="-78"/>
              </a:rPr>
              <a:t> </a:t>
            </a:r>
            <a:r>
              <a:rPr lang="fa-IR" sz="2500" dirty="0" smtClean="0">
                <a:solidFill>
                  <a:srgbClr val="2D2D2D"/>
                </a:solidFill>
                <a:latin typeface="Vazir"/>
                <a:ea typeface="Times New Roman" panose="02020603050405020304" pitchFamily="18" charset="0"/>
                <a:cs typeface="B Yagut" panose="00000400000000000000" pitchFamily="2" charset="-78"/>
              </a:rPr>
              <a:t>(شکل 1-10).</a:t>
            </a:r>
            <a:endParaRPr lang="en-US" sz="2500" dirty="0">
              <a:latin typeface="Calibri" panose="020F0502020204030204" pitchFamily="34" charset="0"/>
              <a:ea typeface="Calibri" panose="020F0502020204030204" pitchFamily="34" charset="0"/>
              <a:cs typeface="B Yagut" panose="00000400000000000000" pitchFamily="2" charset="-78"/>
            </a:endParaRPr>
          </a:p>
          <a:p>
            <a:pPr algn="r" rtl="1"/>
            <a:endParaRPr lang="fa-IR" dirty="0"/>
          </a:p>
        </p:txBody>
      </p:sp>
      <p:pic>
        <p:nvPicPr>
          <p:cNvPr id="5" name="Picture 4" descr="http://s5.picofile.com/file/8169363692/2_8_2015_3_14_20_AM.png"/>
          <p:cNvPicPr/>
          <p:nvPr/>
        </p:nvPicPr>
        <p:blipFill>
          <a:blip r:embed="rId4">
            <a:extLst>
              <a:ext uri="{28A0092B-C50C-407E-A947-70E740481C1C}">
                <a14:useLocalDpi xmlns:a14="http://schemas.microsoft.com/office/drawing/2010/main" val="0"/>
              </a:ext>
            </a:extLst>
          </a:blip>
          <a:srcRect/>
          <a:stretch>
            <a:fillRect/>
          </a:stretch>
        </p:blipFill>
        <p:spPr bwMode="auto">
          <a:xfrm>
            <a:off x="1310185" y="2418294"/>
            <a:ext cx="7287904" cy="36848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a:stretch>
            <a:fillRect/>
          </a:stretch>
        </p:blipFill>
        <p:spPr>
          <a:xfrm>
            <a:off x="9122959" y="3521123"/>
            <a:ext cx="1733266" cy="12692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3929180" y="6441743"/>
            <a:ext cx="2718656" cy="338554"/>
          </a:xfrm>
          <a:prstGeom prst="rect">
            <a:avLst/>
          </a:prstGeom>
        </p:spPr>
        <p:txBody>
          <a:bodyPr wrap="square">
            <a:spAutoFit/>
          </a:bodyPr>
          <a:lstStyle/>
          <a:p>
            <a:pPr lvl="0" algn="r" rtl="1" hangingPunct="0"/>
            <a:r>
              <a:rPr lang="fa-IR" sz="1600" dirty="0" smtClean="0">
                <a:cs typeface="B Yagut" panose="00000400000000000000" pitchFamily="2" charset="-78"/>
              </a:rPr>
              <a:t>شکل 1-10-</a:t>
            </a:r>
            <a:r>
              <a:rPr lang="en-US" sz="1600" dirty="0" smtClean="0">
                <a:solidFill>
                  <a:srgbClr val="2D2D2D"/>
                </a:solidFill>
                <a:latin typeface="Vazir"/>
                <a:ea typeface="Times New Roman" panose="02020603050405020304" pitchFamily="18" charset="0"/>
                <a:cs typeface="B Yagut" panose="00000400000000000000" pitchFamily="2" charset="-78"/>
              </a:rPr>
              <a:t> </a:t>
            </a:r>
            <a:r>
              <a:rPr lang="en-US" sz="1600" dirty="0">
                <a:solidFill>
                  <a:srgbClr val="2D2D2D"/>
                </a:solidFill>
                <a:latin typeface="Vazir"/>
                <a:ea typeface="Times New Roman" panose="02020603050405020304" pitchFamily="18" charset="0"/>
                <a:cs typeface="B Yagut" panose="00000400000000000000" pitchFamily="2" charset="-78"/>
              </a:rPr>
              <a:t>notification area </a:t>
            </a:r>
            <a:endParaRPr lang="en-US" sz="1600" dirty="0">
              <a:cs typeface="B Yagut" panose="00000400000000000000" pitchFamily="2" charset="-78"/>
            </a:endParaRPr>
          </a:p>
        </p:txBody>
      </p:sp>
      <p:sp>
        <p:nvSpPr>
          <p:cNvPr id="9" name="Title 1"/>
          <p:cNvSpPr>
            <a:spLocks noGrp="1"/>
          </p:cNvSpPr>
          <p:nvPr>
            <p:ph type="title"/>
          </p:nvPr>
        </p:nvSpPr>
        <p:spPr>
          <a:xfrm>
            <a:off x="865495" y="140704"/>
            <a:ext cx="10515600" cy="644809"/>
          </a:xfr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fontScale="97500"/>
          </a:bodyPr>
          <a:lstStyle/>
          <a:p>
            <a:pPr algn="ctr" rtl="1"/>
            <a:r>
              <a:rPr lang="fa-IR" sz="3200" b="1" dirty="0">
                <a:cs typeface="B Yagut" panose="00000400000000000000" pitchFamily="2" charset="-78"/>
              </a:rPr>
              <a:t>اتصال</a:t>
            </a:r>
            <a:r>
              <a:rPr lang="en-US" sz="3200" b="1" dirty="0">
                <a:cs typeface="B Yagut" panose="00000400000000000000" pitchFamily="2" charset="-78"/>
              </a:rPr>
              <a:t> ADSL  </a:t>
            </a:r>
            <a:endParaRPr lang="fa-IR" sz="3200" b="1"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03494003"/>
      </p:ext>
    </p:extLst>
  </p:cSld>
  <p:clrMapOvr>
    <a:masterClrMapping/>
  </p:clrMapOvr>
  <mc:AlternateContent xmlns:mc="http://schemas.openxmlformats.org/markup-compatibility/2006" xmlns:p14="http://schemas.microsoft.com/office/powerpoint/2010/main">
    <mc:Choice Requires="p14">
      <p:transition spd="slow" p14:dur="2000" advTm="15076"/>
    </mc:Choice>
    <mc:Fallback xmlns="">
      <p:transition spd="slow" advTm="15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lnSpc>
                <a:spcPct val="107000"/>
              </a:lnSpc>
              <a:spcAft>
                <a:spcPts val="0"/>
              </a:spcAft>
            </a:pPr>
            <a:r>
              <a:rPr lang="en-US" sz="3600" dirty="0">
                <a:latin typeface="Calibri" panose="020F0502020204030204" pitchFamily="34" charset="0"/>
                <a:ea typeface="Calibri" panose="020F0502020204030204" pitchFamily="34" charset="0"/>
                <a:cs typeface="Arial" panose="020B0604020202020204" pitchFamily="34" charset="0"/>
              </a:rPr>
              <a:t/>
            </a:r>
            <a:br>
              <a:rPr lang="en-US" sz="3600" dirty="0">
                <a:latin typeface="Calibri" panose="020F0502020204030204" pitchFamily="34" charset="0"/>
                <a:ea typeface="Calibri" panose="020F0502020204030204" pitchFamily="34" charset="0"/>
                <a:cs typeface="Arial" panose="020B0604020202020204" pitchFamily="34" charset="0"/>
              </a:rPr>
            </a:br>
            <a:endParaRPr lang="fa-IR" dirty="0"/>
          </a:p>
        </p:txBody>
      </p:sp>
      <p:sp>
        <p:nvSpPr>
          <p:cNvPr id="3" name="Content Placeholder 2"/>
          <p:cNvSpPr>
            <a:spLocks noGrp="1"/>
          </p:cNvSpPr>
          <p:nvPr>
            <p:ph idx="1"/>
          </p:nvPr>
        </p:nvSpPr>
        <p:spPr>
          <a:xfrm>
            <a:off x="1220336" y="479900"/>
            <a:ext cx="10515600" cy="822041"/>
          </a:xfrm>
        </p:spPr>
        <p:txBody>
          <a:bodyPr>
            <a:normAutofit lnSpcReduction="10000"/>
          </a:bodyPr>
          <a:lstStyle/>
          <a:p>
            <a:pPr marL="0" indent="0" algn="r" rtl="1">
              <a:buNone/>
            </a:pPr>
            <a:r>
              <a:rPr lang="fa-IR" sz="2500" dirty="0" smtClean="0">
                <a:solidFill>
                  <a:srgbClr val="2D2D2D"/>
                </a:solidFill>
                <a:latin typeface="Vazir"/>
                <a:ea typeface="Times New Roman" panose="02020603050405020304" pitchFamily="18" charset="0"/>
                <a:cs typeface="B Yagut" panose="00000400000000000000" pitchFamily="2" charset="-78"/>
              </a:rPr>
              <a:t>2- بر </a:t>
            </a:r>
            <a:r>
              <a:rPr lang="fa-IR" sz="2500" dirty="0">
                <a:solidFill>
                  <a:srgbClr val="2D2D2D"/>
                </a:solidFill>
                <a:latin typeface="Vazir"/>
                <a:ea typeface="Times New Roman" panose="02020603050405020304" pitchFamily="18" charset="0"/>
                <a:cs typeface="B Yagut" panose="00000400000000000000" pitchFamily="2" charset="-78"/>
              </a:rPr>
              <a:t>روی</a:t>
            </a:r>
            <a:r>
              <a:rPr lang="en-US" sz="2500" dirty="0">
                <a:solidFill>
                  <a:srgbClr val="2D2D2D"/>
                </a:solidFill>
                <a:latin typeface="Vazir"/>
                <a:ea typeface="Times New Roman" panose="02020603050405020304" pitchFamily="18" charset="0"/>
                <a:cs typeface="B Yagut" panose="00000400000000000000" pitchFamily="2" charset="-78"/>
              </a:rPr>
              <a:t>  Set up a new connection or network  </a:t>
            </a:r>
            <a:r>
              <a:rPr lang="fa-IR" sz="2500" dirty="0">
                <a:solidFill>
                  <a:srgbClr val="2D2D2D"/>
                </a:solidFill>
                <a:latin typeface="Vazir"/>
                <a:ea typeface="Times New Roman" panose="02020603050405020304" pitchFamily="18" charset="0"/>
                <a:cs typeface="B Yagut" panose="00000400000000000000" pitchFamily="2" charset="-78"/>
              </a:rPr>
              <a:t>کلیک کنید</a:t>
            </a:r>
            <a:r>
              <a:rPr lang="en-US" sz="2500" dirty="0">
                <a:solidFill>
                  <a:srgbClr val="2D2D2D"/>
                </a:solidFill>
                <a:latin typeface="Vazir"/>
                <a:ea typeface="Times New Roman" panose="02020603050405020304" pitchFamily="18" charset="0"/>
                <a:cs typeface="B Yagut" panose="00000400000000000000" pitchFamily="2" charset="-78"/>
              </a:rPr>
              <a:t>. </a:t>
            </a:r>
            <a:r>
              <a:rPr lang="fa-IR" sz="2500" dirty="0" smtClean="0">
                <a:solidFill>
                  <a:srgbClr val="2D2D2D"/>
                </a:solidFill>
                <a:latin typeface="Vazir"/>
                <a:ea typeface="Times New Roman" panose="02020603050405020304" pitchFamily="18" charset="0"/>
                <a:cs typeface="B Yagut" panose="00000400000000000000" pitchFamily="2" charset="-78"/>
              </a:rPr>
              <a:t>شکل(1-11)</a:t>
            </a:r>
          </a:p>
          <a:p>
            <a:pPr marL="0" indent="0" algn="r" rtl="1">
              <a:buNone/>
            </a:pPr>
            <a:r>
              <a:rPr lang="fa-IR" sz="2400" dirty="0">
                <a:solidFill>
                  <a:srgbClr val="2D2D2D"/>
                </a:solidFill>
                <a:latin typeface="Vazir"/>
                <a:ea typeface="Times New Roman" panose="02020603050405020304" pitchFamily="18" charset="0"/>
                <a:cs typeface="Times New Roman" panose="02020603050405020304" pitchFamily="18" charset="0"/>
              </a:rPr>
              <a:t>3-</a:t>
            </a:r>
            <a:r>
              <a:rPr lang="fa-IR" sz="2400" dirty="0">
                <a:solidFill>
                  <a:srgbClr val="2D2D2D"/>
                </a:solidFill>
                <a:latin typeface="Calibri" panose="020F0502020204030204" pitchFamily="34" charset="0"/>
                <a:ea typeface="Times New Roman" panose="02020603050405020304" pitchFamily="18" charset="0"/>
                <a:cs typeface="Vazir"/>
              </a:rPr>
              <a:t> </a:t>
            </a:r>
            <a:r>
              <a:rPr lang="fa-IR" sz="2400" dirty="0">
                <a:solidFill>
                  <a:srgbClr val="2D2D2D"/>
                </a:solidFill>
                <a:latin typeface="Vazir"/>
                <a:ea typeface="Times New Roman" panose="02020603050405020304" pitchFamily="18" charset="0"/>
                <a:cs typeface="Times New Roman" panose="02020603050405020304" pitchFamily="18" charset="0"/>
              </a:rPr>
              <a:t>گزینه</a:t>
            </a:r>
            <a:r>
              <a:rPr lang="en-US" sz="2400" dirty="0">
                <a:solidFill>
                  <a:srgbClr val="2D2D2D"/>
                </a:solidFill>
                <a:latin typeface="Vazir"/>
                <a:ea typeface="Times New Roman" panose="02020603050405020304" pitchFamily="18" charset="0"/>
                <a:cs typeface="Times New Roman" panose="02020603050405020304" pitchFamily="18" charset="0"/>
              </a:rPr>
              <a:t> connect to the internet  </a:t>
            </a:r>
            <a:r>
              <a:rPr lang="fa-IR" sz="2400" dirty="0">
                <a:solidFill>
                  <a:srgbClr val="2D2D2D"/>
                </a:solidFill>
                <a:latin typeface="Vazir"/>
                <a:ea typeface="Times New Roman" panose="02020603050405020304" pitchFamily="18" charset="0"/>
                <a:cs typeface="Times New Roman" panose="02020603050405020304" pitchFamily="18" charset="0"/>
              </a:rPr>
              <a:t>را انتخاب کنید</a:t>
            </a:r>
            <a:r>
              <a:rPr lang="en-US" sz="2400" dirty="0">
                <a:solidFill>
                  <a:srgbClr val="2D2D2D"/>
                </a:solidFill>
                <a:latin typeface="Vazir"/>
                <a:ea typeface="Times New Roman" panose="02020603050405020304" pitchFamily="18" charset="0"/>
                <a:cs typeface="Times New Roman" panose="02020603050405020304" pitchFamily="18" charset="0"/>
              </a:rPr>
              <a:t>.  </a:t>
            </a:r>
            <a:r>
              <a:rPr lang="fa-IR" sz="2400" dirty="0" smtClean="0">
                <a:solidFill>
                  <a:srgbClr val="2D2D2D"/>
                </a:solidFill>
                <a:latin typeface="Vazir"/>
                <a:ea typeface="Times New Roman" panose="02020603050405020304" pitchFamily="18" charset="0"/>
                <a:cs typeface="Times New Roman" panose="02020603050405020304" pitchFamily="18" charset="0"/>
              </a:rPr>
              <a:t>شکل(1-12)</a:t>
            </a:r>
            <a:endParaRPr lang="fa-IR" sz="2500" dirty="0">
              <a:cs typeface="B Yagut" panose="00000400000000000000" pitchFamily="2" charset="-78"/>
            </a:endParaRPr>
          </a:p>
        </p:txBody>
      </p:sp>
      <p:pic>
        <p:nvPicPr>
          <p:cNvPr id="6" name="Picture 5"/>
          <p:cNvPicPr>
            <a:picLocks noChangeAspect="1"/>
          </p:cNvPicPr>
          <p:nvPr/>
        </p:nvPicPr>
        <p:blipFill>
          <a:blip r:embed="rId4"/>
          <a:stretch>
            <a:fillRect/>
          </a:stretch>
        </p:blipFill>
        <p:spPr>
          <a:xfrm>
            <a:off x="701723" y="1416716"/>
            <a:ext cx="5275996" cy="48161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9" name="Group 8"/>
          <p:cNvGrpSpPr/>
          <p:nvPr/>
        </p:nvGrpSpPr>
        <p:grpSpPr>
          <a:xfrm>
            <a:off x="6478136" y="1594563"/>
            <a:ext cx="5013279" cy="4638329"/>
            <a:chOff x="4639102" y="1865194"/>
            <a:chExt cx="4114800" cy="3810000"/>
          </a:xfrm>
        </p:grpSpPr>
        <p:pic>
          <p:nvPicPr>
            <p:cNvPr id="10" name="Picture 9"/>
            <p:cNvPicPr>
              <a:picLocks noChangeAspect="1"/>
            </p:cNvPicPr>
            <p:nvPr/>
          </p:nvPicPr>
          <p:blipFill>
            <a:blip r:embed="rId5"/>
            <a:stretch>
              <a:fillRect/>
            </a:stretch>
          </p:blipFill>
          <p:spPr>
            <a:xfrm>
              <a:off x="4639102" y="1865194"/>
              <a:ext cx="4114800" cy="381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p:cNvSpPr/>
            <p:nvPr/>
          </p:nvSpPr>
          <p:spPr>
            <a:xfrm>
              <a:off x="7874757" y="2156347"/>
              <a:ext cx="783609" cy="259307"/>
            </a:xfrm>
            <a:prstGeom prst="rect">
              <a:avLst/>
            </a:prstGeom>
            <a:ln>
              <a:solidFill>
                <a:schemeClr val="accent5">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1" anchor="ctr"/>
            <a:lstStyle/>
            <a:p>
              <a:pPr algn="ctr"/>
              <a:r>
                <a:rPr lang="fa-IR" dirty="0" smtClean="0"/>
                <a:t>3</a:t>
              </a:r>
              <a:endParaRPr lang="fa-IR" dirty="0"/>
            </a:p>
          </p:txBody>
        </p:sp>
      </p:grpSp>
      <p:sp>
        <p:nvSpPr>
          <p:cNvPr id="4" name="Rectangle 3"/>
          <p:cNvSpPr/>
          <p:nvPr/>
        </p:nvSpPr>
        <p:spPr>
          <a:xfrm>
            <a:off x="953416" y="6239136"/>
            <a:ext cx="4370107" cy="369332"/>
          </a:xfrm>
          <a:prstGeom prst="rect">
            <a:avLst/>
          </a:prstGeom>
        </p:spPr>
        <p:txBody>
          <a:bodyPr wrap="none">
            <a:spAutoFit/>
          </a:bodyPr>
          <a:lstStyle/>
          <a:p>
            <a:r>
              <a:rPr lang="en-US" dirty="0">
                <a:solidFill>
                  <a:srgbClr val="2D2D2D"/>
                </a:solidFill>
                <a:latin typeface="Vazir"/>
                <a:ea typeface="Times New Roman" panose="02020603050405020304" pitchFamily="18" charset="0"/>
                <a:cs typeface="B Yagut" panose="00000400000000000000" pitchFamily="2" charset="-78"/>
              </a:rPr>
              <a:t> </a:t>
            </a:r>
            <a:r>
              <a:rPr lang="en-US" sz="1600" dirty="0">
                <a:solidFill>
                  <a:srgbClr val="2D2D2D"/>
                </a:solidFill>
                <a:latin typeface="Vazir"/>
                <a:ea typeface="Times New Roman" panose="02020603050405020304" pitchFamily="18" charset="0"/>
                <a:cs typeface="B Yagut" panose="00000400000000000000" pitchFamily="2" charset="-78"/>
              </a:rPr>
              <a:t>Set up a new connection or network</a:t>
            </a:r>
            <a:r>
              <a:rPr lang="fa-IR" sz="1600" dirty="0" smtClean="0">
                <a:solidFill>
                  <a:srgbClr val="2D2D2D"/>
                </a:solidFill>
                <a:latin typeface="Vazir"/>
                <a:ea typeface="Times New Roman" panose="02020603050405020304" pitchFamily="18" charset="0"/>
                <a:cs typeface="B Yagut" panose="00000400000000000000" pitchFamily="2" charset="-78"/>
              </a:rPr>
              <a:t>شکل 1-11-</a:t>
            </a:r>
            <a:endParaRPr lang="fa-IR" sz="1600" dirty="0"/>
          </a:p>
        </p:txBody>
      </p:sp>
      <p:sp>
        <p:nvSpPr>
          <p:cNvPr id="12" name="Rectangle 11"/>
          <p:cNvSpPr/>
          <p:nvPr/>
        </p:nvSpPr>
        <p:spPr>
          <a:xfrm>
            <a:off x="7321381" y="6306553"/>
            <a:ext cx="3198311" cy="369332"/>
          </a:xfrm>
          <a:prstGeom prst="rect">
            <a:avLst/>
          </a:prstGeom>
        </p:spPr>
        <p:txBody>
          <a:bodyPr wrap="none">
            <a:spAutoFit/>
          </a:bodyPr>
          <a:lstStyle/>
          <a:p>
            <a:r>
              <a:rPr lang="en-US" dirty="0">
                <a:solidFill>
                  <a:srgbClr val="2D2D2D"/>
                </a:solidFill>
                <a:latin typeface="Vazir"/>
                <a:ea typeface="Times New Roman" panose="02020603050405020304" pitchFamily="18" charset="0"/>
                <a:cs typeface="B Yagut" panose="00000400000000000000" pitchFamily="2" charset="-78"/>
              </a:rPr>
              <a:t> </a:t>
            </a:r>
            <a:r>
              <a:rPr lang="en-US" sz="1600" dirty="0">
                <a:solidFill>
                  <a:srgbClr val="2D2D2D"/>
                </a:solidFill>
                <a:latin typeface="Vazir"/>
                <a:ea typeface="Times New Roman" panose="02020603050405020304" pitchFamily="18" charset="0"/>
                <a:cs typeface="Times New Roman" panose="02020603050405020304" pitchFamily="18" charset="0"/>
              </a:rPr>
              <a:t>connect to the internet </a:t>
            </a:r>
            <a:r>
              <a:rPr lang="fa-IR" sz="1600" dirty="0" smtClean="0">
                <a:solidFill>
                  <a:srgbClr val="2D2D2D"/>
                </a:solidFill>
                <a:latin typeface="Vazir"/>
                <a:ea typeface="Times New Roman" panose="02020603050405020304" pitchFamily="18" charset="0"/>
                <a:cs typeface="B Yagut" panose="00000400000000000000" pitchFamily="2" charset="-78"/>
              </a:rPr>
              <a:t>شکل 1-12-</a:t>
            </a:r>
            <a:endParaRPr lang="fa-IR" sz="16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12117507"/>
      </p:ext>
    </p:extLst>
  </p:cSld>
  <p:clrMapOvr>
    <a:masterClrMapping/>
  </p:clrMapOvr>
  <mc:AlternateContent xmlns:mc="http://schemas.openxmlformats.org/markup-compatibility/2006" xmlns:p14="http://schemas.microsoft.com/office/powerpoint/2010/main">
    <mc:Choice Requires="p14">
      <p:transition spd="slow" p14:dur="2000" advTm="15947"/>
    </mc:Choice>
    <mc:Fallback xmlns="">
      <p:transition spd="slow" advTm="15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مشخصات سند</a:t>
            </a:r>
            <a:endParaRPr lang="fa-IR" dirty="0"/>
          </a:p>
        </p:txBody>
      </p:sp>
      <p:sp>
        <p:nvSpPr>
          <p:cNvPr id="3" name="Content Placeholder 2"/>
          <p:cNvSpPr>
            <a:spLocks noGrp="1"/>
          </p:cNvSpPr>
          <p:nvPr>
            <p:ph idx="1"/>
          </p:nvPr>
        </p:nvSpPr>
        <p:spPr>
          <a:xfrm>
            <a:off x="7328079" y="1825625"/>
            <a:ext cx="4275786" cy="2823648"/>
          </a:xfrm>
        </p:spPr>
        <p:txBody>
          <a:bodyPr>
            <a:normAutofit/>
          </a:bodyPr>
          <a:lstStyle/>
          <a:p>
            <a:pPr algn="r" rtl="1"/>
            <a:r>
              <a:rPr lang="fa-IR" sz="1700" b="1" dirty="0" smtClean="0">
                <a:cs typeface="B Yagut" panose="00000400000000000000" pitchFamily="2" charset="-78"/>
              </a:rPr>
              <a:t> مشخصات بسته آموزشی :                     </a:t>
            </a:r>
          </a:p>
          <a:p>
            <a:pPr algn="r" rtl="1"/>
            <a:r>
              <a:rPr lang="fa-IR" sz="1700" b="1" dirty="0" smtClean="0">
                <a:cs typeface="B Yagut" panose="00000400000000000000" pitchFamily="2" charset="-78"/>
              </a:rPr>
              <a:t>حیطه درس: </a:t>
            </a:r>
            <a:r>
              <a:rPr lang="fa-IR" sz="1700" b="1" dirty="0">
                <a:cs typeface="B Yagut" panose="00000400000000000000" pitchFamily="2" charset="-78"/>
              </a:rPr>
              <a:t>کار با کامپیوتر- آشنایی با نحوه استفاده از اینترنت</a:t>
            </a:r>
          </a:p>
          <a:p>
            <a:pPr algn="r" rtl="1"/>
            <a:r>
              <a:rPr lang="fa-IR" sz="1700" b="1" dirty="0" smtClean="0">
                <a:cs typeface="B Yagut" panose="00000400000000000000" pitchFamily="2" charset="-78"/>
              </a:rPr>
              <a:t>تاریخ آخرین بازنگری :1399/2/20</a:t>
            </a:r>
          </a:p>
          <a:p>
            <a:pPr algn="r" rtl="1"/>
            <a:r>
              <a:rPr lang="fa-IR" sz="1700" b="1" dirty="0" smtClean="0">
                <a:cs typeface="B Yagut" panose="00000400000000000000" pitchFamily="2" charset="-78"/>
              </a:rPr>
              <a:t>نوبت تهیه : 1</a:t>
            </a:r>
          </a:p>
          <a:p>
            <a:pPr algn="r" rtl="1"/>
            <a:r>
              <a:rPr lang="fa-IR" sz="1700" b="1" dirty="0" smtClean="0">
                <a:cs typeface="B Yagut" panose="00000400000000000000" pitchFamily="2" charset="-78"/>
              </a:rPr>
              <a:t>نام فایل:  </a:t>
            </a:r>
            <a:endParaRPr lang="en-US" sz="1700" b="1" dirty="0" smtClean="0">
              <a:cs typeface="B Yagut" panose="00000400000000000000" pitchFamily="2" charset="-78"/>
            </a:endParaRPr>
          </a:p>
          <a:p>
            <a:pPr marL="0" indent="0" algn="l" rtl="0">
              <a:buNone/>
            </a:pPr>
            <a:r>
              <a:rPr lang="en-US" sz="1600" b="1" dirty="0" smtClean="0">
                <a:cs typeface="B Yagut" panose="00000400000000000000" pitchFamily="2" charset="-78"/>
              </a:rPr>
              <a:t>CO-</a:t>
            </a:r>
            <a:r>
              <a:rPr lang="en-US" sz="1600" b="1" dirty="0" err="1" smtClean="0">
                <a:cs typeface="B Yagut" panose="00000400000000000000" pitchFamily="2" charset="-78"/>
              </a:rPr>
              <a:t>fasle</a:t>
            </a:r>
            <a:r>
              <a:rPr lang="fa-IR" sz="1600" b="1" dirty="0" smtClean="0">
                <a:cs typeface="B Yagut" panose="00000400000000000000" pitchFamily="2" charset="-78"/>
              </a:rPr>
              <a:t>1</a:t>
            </a:r>
            <a:r>
              <a:rPr lang="en-US" sz="1600" b="1" dirty="0" smtClean="0">
                <a:cs typeface="B Yagut" panose="00000400000000000000" pitchFamily="2" charset="-78"/>
              </a:rPr>
              <a:t>-</a:t>
            </a:r>
            <a:r>
              <a:rPr lang="en-US" sz="1600" b="1" dirty="0" err="1" smtClean="0">
                <a:cs typeface="B Yagut" panose="00000400000000000000" pitchFamily="2" charset="-78"/>
              </a:rPr>
              <a:t>raveshhaye</a:t>
            </a:r>
            <a:r>
              <a:rPr lang="en-US" sz="1600" b="1" dirty="0" smtClean="0">
                <a:cs typeface="B Yagut" panose="00000400000000000000" pitchFamily="2" charset="-78"/>
              </a:rPr>
              <a:t> </a:t>
            </a:r>
            <a:r>
              <a:rPr lang="en-US" sz="1600" b="1" dirty="0" err="1" smtClean="0">
                <a:cs typeface="B Yagut" panose="00000400000000000000" pitchFamily="2" charset="-78"/>
              </a:rPr>
              <a:t>etesal</a:t>
            </a:r>
            <a:r>
              <a:rPr lang="en-US" sz="1600" b="1" dirty="0" smtClean="0">
                <a:cs typeface="B Yagut" panose="00000400000000000000" pitchFamily="2" charset="-78"/>
              </a:rPr>
              <a:t> </a:t>
            </a:r>
            <a:r>
              <a:rPr lang="en-US" sz="1600" b="1" dirty="0" err="1" smtClean="0">
                <a:cs typeface="B Yagut" panose="00000400000000000000" pitchFamily="2" charset="-78"/>
              </a:rPr>
              <a:t>baenternet</a:t>
            </a:r>
            <a:r>
              <a:rPr lang="en-US" sz="1600" b="1" dirty="0" smtClean="0">
                <a:cs typeface="B Yagut" panose="00000400000000000000" pitchFamily="2" charset="-78"/>
              </a:rPr>
              <a:t> </a:t>
            </a:r>
            <a:r>
              <a:rPr lang="en-US" sz="1600" b="1" smtClean="0">
                <a:cs typeface="B Yagut" panose="00000400000000000000" pitchFamily="2" charset="-78"/>
              </a:rPr>
              <a:t>va </a:t>
            </a:r>
            <a:r>
              <a:rPr lang="en-US" sz="1600" b="1" dirty="0" err="1" smtClean="0">
                <a:cs typeface="B Yagut" panose="00000400000000000000" pitchFamily="2" charset="-78"/>
              </a:rPr>
              <a:t>jostejo</a:t>
            </a:r>
            <a:r>
              <a:rPr lang="en-US" sz="1600" b="1" dirty="0" smtClean="0">
                <a:cs typeface="B Yagut" panose="00000400000000000000" pitchFamily="2" charset="-78"/>
              </a:rPr>
              <a:t> -edi1</a:t>
            </a:r>
            <a:endParaRPr lang="en-US" sz="1600" b="1" dirty="0">
              <a:cs typeface="B Yagut" panose="00000400000000000000" pitchFamily="2" charset="-78"/>
            </a:endParaRPr>
          </a:p>
        </p:txBody>
      </p:sp>
      <p:sp>
        <p:nvSpPr>
          <p:cNvPr id="4" name="Content Placeholder 2"/>
          <p:cNvSpPr txBox="1">
            <a:spLocks/>
          </p:cNvSpPr>
          <p:nvPr/>
        </p:nvSpPr>
        <p:spPr>
          <a:xfrm>
            <a:off x="2895601" y="1825625"/>
            <a:ext cx="3669890" cy="829085"/>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a-IR" sz="2000" dirty="0" smtClean="0">
                <a:cs typeface="B Yagut" panose="00000400000000000000" pitchFamily="2" charset="-78"/>
              </a:rPr>
              <a:t>مشخصات مدرس </a:t>
            </a:r>
          </a:p>
          <a:p>
            <a:r>
              <a:rPr lang="fa-IR" sz="2000" dirty="0" smtClean="0">
                <a:cs typeface="B Yagut" panose="00000400000000000000" pitchFamily="2" charset="-78"/>
              </a:rPr>
              <a:t>تصویر پرسنلی </a:t>
            </a:r>
            <a:endParaRPr lang="fa-IR" sz="2000" dirty="0">
              <a:cs typeface="B Yagut" panose="00000400000000000000" pitchFamily="2" charset="-78"/>
            </a:endParaRPr>
          </a:p>
        </p:txBody>
      </p:sp>
      <p:sp>
        <p:nvSpPr>
          <p:cNvPr id="5" name="Content Placeholder 2"/>
          <p:cNvSpPr txBox="1">
            <a:spLocks/>
          </p:cNvSpPr>
          <p:nvPr/>
        </p:nvSpPr>
        <p:spPr>
          <a:xfrm>
            <a:off x="838201" y="3541353"/>
            <a:ext cx="5960804" cy="2520234"/>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a-IR" sz="2000" dirty="0" smtClean="0">
                <a:cs typeface="B Yagut" panose="00000400000000000000" pitchFamily="2" charset="-78"/>
              </a:rPr>
              <a:t>نام ونام خانوادگی مدرس: افسانه میرزاخانی </a:t>
            </a:r>
          </a:p>
          <a:p>
            <a:r>
              <a:rPr lang="fa-IR" sz="2000" dirty="0" smtClean="0">
                <a:cs typeface="B Yagut" panose="00000400000000000000" pitchFamily="2" charset="-78"/>
              </a:rPr>
              <a:t>مدرک تحصیلی :کارشناسی ارشد مهندسی محیط زیست ( آب و فاضلاب ) -</a:t>
            </a:r>
            <a:r>
              <a:rPr lang="en-US" sz="2000" dirty="0" smtClean="0">
                <a:cs typeface="B Yagut" panose="00000400000000000000" pitchFamily="2" charset="-78"/>
              </a:rPr>
              <a:t>MPH</a:t>
            </a:r>
            <a:endParaRPr lang="fa-IR" sz="2000" dirty="0" smtClean="0">
              <a:cs typeface="B Yagut" panose="00000400000000000000" pitchFamily="2" charset="-78"/>
            </a:endParaRPr>
          </a:p>
          <a:p>
            <a:r>
              <a:rPr lang="fa-IR" sz="2000" dirty="0" smtClean="0">
                <a:cs typeface="B Yagut" panose="00000400000000000000" pitchFamily="2" charset="-78"/>
              </a:rPr>
              <a:t>موقعیت اشتغال سازمانی مدرس: مربی مرکز آموزش بهورزی</a:t>
            </a:r>
          </a:p>
          <a:p>
            <a:pPr marL="0" indent="0">
              <a:buNone/>
            </a:pPr>
            <a:r>
              <a:rPr lang="fa-IR" sz="2000" dirty="0" smtClean="0">
                <a:cs typeface="B Yagut" panose="00000400000000000000" pitchFamily="2" charset="-78"/>
              </a:rPr>
              <a:t>   شهرستان ساری ، دانشگاه علوم پزشکی مازندران </a:t>
            </a:r>
          </a:p>
          <a:p>
            <a:endParaRPr lang="fa-IR" dirty="0"/>
          </a:p>
        </p:txBody>
      </p:sp>
      <p:pic>
        <p:nvPicPr>
          <p:cNvPr id="8" name="Picture 7"/>
          <p:cNvPicPr>
            <a:picLocks noChangeAspect="1"/>
          </p:cNvPicPr>
          <p:nvPr/>
        </p:nvPicPr>
        <p:blipFill>
          <a:blip r:embed="rId2"/>
          <a:stretch>
            <a:fillRect/>
          </a:stretch>
        </p:blipFill>
        <p:spPr>
          <a:xfrm>
            <a:off x="2895601" y="1973167"/>
            <a:ext cx="1139260" cy="1176327"/>
          </a:xfrm>
          <a:prstGeom prst="rect">
            <a:avLst/>
          </a:prstGeom>
        </p:spPr>
      </p:pic>
    </p:spTree>
    <p:extLst>
      <p:ext uri="{BB962C8B-B14F-4D97-AF65-F5344CB8AC3E}">
        <p14:creationId xmlns:p14="http://schemas.microsoft.com/office/powerpoint/2010/main" val="2357747131"/>
      </p:ext>
    </p:extLst>
  </p:cSld>
  <p:clrMapOvr>
    <a:masterClrMapping/>
  </p:clrMapOvr>
  <mc:AlternateContent xmlns:mc="http://schemas.openxmlformats.org/markup-compatibility/2006" xmlns:p14="http://schemas.microsoft.com/office/powerpoint/2010/main">
    <mc:Choice Requires="p14">
      <p:transition spd="slow" p14:dur="2000" advTm="536"/>
    </mc:Choice>
    <mc:Fallback xmlns="">
      <p:transition spd="slow" advTm="536"/>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2412" y="785514"/>
            <a:ext cx="10515600" cy="2473420"/>
          </a:xfrm>
        </p:spPr>
        <p:txBody>
          <a:bodyPr/>
          <a:lstStyle/>
          <a:p>
            <a:pPr marL="0" lvl="0" indent="0" algn="r" rtl="1">
              <a:lnSpc>
                <a:spcPct val="107000"/>
              </a:lnSpc>
              <a:spcAft>
                <a:spcPts val="800"/>
              </a:spcAft>
              <a:buNone/>
            </a:pPr>
            <a:r>
              <a:rPr lang="fa-IR" sz="2500" dirty="0" smtClean="0">
                <a:solidFill>
                  <a:srgbClr val="2D2D2D"/>
                </a:solidFill>
                <a:latin typeface="Vazir"/>
                <a:ea typeface="Times New Roman" panose="02020603050405020304" pitchFamily="18" charset="0"/>
                <a:cs typeface="B Yagut" panose="00000400000000000000" pitchFamily="2" charset="-78"/>
              </a:rPr>
              <a:t>4-  بر روی</a:t>
            </a:r>
            <a:r>
              <a:rPr lang="en-US" sz="2500" dirty="0" smtClean="0">
                <a:solidFill>
                  <a:srgbClr val="2D2D2D"/>
                </a:solidFill>
                <a:latin typeface="Vazir"/>
                <a:ea typeface="Times New Roman" panose="02020603050405020304" pitchFamily="18" charset="0"/>
                <a:cs typeface="B Yagut" panose="00000400000000000000" pitchFamily="2" charset="-78"/>
              </a:rPr>
              <a:t> Broadband </a:t>
            </a:r>
            <a:r>
              <a:rPr lang="fa-IR" sz="2500" dirty="0" smtClean="0">
                <a:solidFill>
                  <a:srgbClr val="2D2D2D"/>
                </a:solidFill>
                <a:latin typeface="Vazir"/>
                <a:ea typeface="Times New Roman" panose="02020603050405020304" pitchFamily="18" charset="0"/>
                <a:cs typeface="B Yagut" panose="00000400000000000000" pitchFamily="2" charset="-78"/>
              </a:rPr>
              <a:t>کلیک کنید</a:t>
            </a:r>
            <a:r>
              <a:rPr lang="en-US" sz="2500" dirty="0" smtClean="0">
                <a:solidFill>
                  <a:srgbClr val="2D2D2D"/>
                </a:solidFill>
                <a:latin typeface="Vazir"/>
                <a:ea typeface="Times New Roman" panose="02020603050405020304" pitchFamily="18" charset="0"/>
                <a:cs typeface="B Yagut" panose="00000400000000000000" pitchFamily="2" charset="-78"/>
              </a:rPr>
              <a:t>. </a:t>
            </a:r>
            <a:r>
              <a:rPr lang="fa-IR" sz="2500" dirty="0" smtClean="0">
                <a:solidFill>
                  <a:srgbClr val="2D2D2D"/>
                </a:solidFill>
                <a:latin typeface="Vazir"/>
                <a:ea typeface="Times New Roman" panose="02020603050405020304" pitchFamily="18" charset="0"/>
                <a:cs typeface="B Yagut" panose="00000400000000000000" pitchFamily="2" charset="-78"/>
              </a:rPr>
              <a:t>شکل(1-13)</a:t>
            </a:r>
          </a:p>
          <a:p>
            <a:pPr marL="0" indent="0" algn="r" rtl="1">
              <a:buNone/>
            </a:pPr>
            <a:r>
              <a:rPr lang="fa-IR" sz="2500" dirty="0" smtClean="0">
                <a:cs typeface="B Yagut" panose="00000400000000000000" pitchFamily="2" charset="-78"/>
              </a:rPr>
              <a:t>5-1- نام کاربری که از شرکت خدمات دهنده اینترنتتان دریافت نموده اید را وارد کنید</a:t>
            </a:r>
            <a:r>
              <a:rPr lang="en-US" sz="2500" dirty="0" smtClean="0">
                <a:cs typeface="B Yagut" panose="00000400000000000000" pitchFamily="2" charset="-78"/>
              </a:rPr>
              <a:t>.  </a:t>
            </a:r>
          </a:p>
          <a:p>
            <a:pPr marL="0" indent="0" algn="r" rtl="1">
              <a:buNone/>
            </a:pPr>
            <a:r>
              <a:rPr lang="en-US" sz="2500" dirty="0" smtClean="0">
                <a:cs typeface="B Yagut" panose="00000400000000000000" pitchFamily="2" charset="-78"/>
              </a:rPr>
              <a:t> </a:t>
            </a:r>
            <a:r>
              <a:rPr lang="fa-IR" sz="2500" dirty="0" smtClean="0">
                <a:cs typeface="B Yagut" panose="00000400000000000000" pitchFamily="2" charset="-78"/>
              </a:rPr>
              <a:t>5-2- </a:t>
            </a:r>
            <a:r>
              <a:rPr lang="en-US" sz="2500" dirty="0" smtClean="0">
                <a:cs typeface="B Yagut" panose="00000400000000000000" pitchFamily="2" charset="-78"/>
              </a:rPr>
              <a:t> </a:t>
            </a:r>
            <a:r>
              <a:rPr lang="fa-IR" sz="2500" dirty="0" smtClean="0">
                <a:cs typeface="B Yagut" panose="00000400000000000000" pitchFamily="2" charset="-78"/>
              </a:rPr>
              <a:t>رمز عبور را وارد کنید و بر روی</a:t>
            </a:r>
            <a:r>
              <a:rPr lang="en-US" sz="2500" dirty="0" smtClean="0">
                <a:cs typeface="B Yagut" panose="00000400000000000000" pitchFamily="2" charset="-78"/>
              </a:rPr>
              <a:t> connect </a:t>
            </a:r>
            <a:r>
              <a:rPr lang="fa-IR" sz="2500" dirty="0" smtClean="0">
                <a:cs typeface="B Yagut" panose="00000400000000000000" pitchFamily="2" charset="-78"/>
              </a:rPr>
              <a:t>کلیک کنید</a:t>
            </a:r>
            <a:r>
              <a:rPr lang="en-US" sz="2500" dirty="0" smtClean="0">
                <a:cs typeface="B Yagut" panose="00000400000000000000" pitchFamily="2" charset="-78"/>
              </a:rPr>
              <a:t> .</a:t>
            </a:r>
            <a:r>
              <a:rPr lang="fa-IR" sz="2500" dirty="0" smtClean="0">
                <a:cs typeface="B Yagut" panose="00000400000000000000" pitchFamily="2" charset="-78"/>
              </a:rPr>
              <a:t>شکل(1-14)</a:t>
            </a:r>
            <a:endParaRPr lang="en-US" sz="2500" dirty="0" smtClean="0">
              <a:cs typeface="B Yagut" panose="00000400000000000000" pitchFamily="2" charset="-78"/>
            </a:endParaRPr>
          </a:p>
          <a:p>
            <a:pPr marL="0" lvl="0" indent="0" algn="r" rtl="1">
              <a:lnSpc>
                <a:spcPct val="107000"/>
              </a:lnSpc>
              <a:spcAft>
                <a:spcPts val="800"/>
              </a:spcAft>
              <a:buNone/>
            </a:pPr>
            <a:endParaRPr lang="fa-IR" sz="2500" dirty="0" smtClean="0">
              <a:solidFill>
                <a:srgbClr val="2D2D2D"/>
              </a:solidFill>
              <a:latin typeface="Vazir"/>
              <a:ea typeface="Times New Roman" panose="02020603050405020304" pitchFamily="18" charset="0"/>
              <a:cs typeface="Times New Roman" panose="02020603050405020304" pitchFamily="18" charset="0"/>
            </a:endParaRPr>
          </a:p>
          <a:p>
            <a:pPr marL="0" lvl="0" indent="0" algn="r" rtl="1">
              <a:lnSpc>
                <a:spcPct val="107000"/>
              </a:lnSpc>
              <a:spcAft>
                <a:spcPts val="800"/>
              </a:spcAft>
              <a:buNone/>
            </a:pPr>
            <a:endParaRPr lang="en-US" sz="2500" dirty="0" smtClean="0">
              <a:latin typeface="Calibri" panose="020F0502020204030204" pitchFamily="34" charset="0"/>
              <a:ea typeface="Calibri" panose="020F0502020204030204" pitchFamily="34" charset="0"/>
              <a:cs typeface="Arial" panose="020B0604020202020204" pitchFamily="34" charset="0"/>
            </a:endParaRPr>
          </a:p>
          <a:p>
            <a:endParaRPr lang="fa-IR" dirty="0"/>
          </a:p>
        </p:txBody>
      </p:sp>
      <p:pic>
        <p:nvPicPr>
          <p:cNvPr id="4" name="Picture 3"/>
          <p:cNvPicPr>
            <a:picLocks noChangeAspect="1"/>
          </p:cNvPicPr>
          <p:nvPr/>
        </p:nvPicPr>
        <p:blipFill>
          <a:blip r:embed="rId5"/>
          <a:stretch>
            <a:fillRect/>
          </a:stretch>
        </p:blipFill>
        <p:spPr>
          <a:xfrm>
            <a:off x="729357" y="2920044"/>
            <a:ext cx="4940490" cy="32843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1728715" y="6446261"/>
            <a:ext cx="2339102" cy="369332"/>
          </a:xfrm>
          <a:prstGeom prst="rect">
            <a:avLst/>
          </a:prstGeom>
        </p:spPr>
        <p:txBody>
          <a:bodyPr wrap="none">
            <a:spAutoFit/>
          </a:bodyPr>
          <a:lstStyle/>
          <a:p>
            <a:pPr algn="r" rtl="1"/>
            <a:r>
              <a:rPr lang="fa-IR" dirty="0" smtClean="0">
                <a:solidFill>
                  <a:srgbClr val="2D2D2D"/>
                </a:solidFill>
                <a:latin typeface="Vazir"/>
                <a:ea typeface="Times New Roman" panose="02020603050405020304" pitchFamily="18" charset="0"/>
                <a:cs typeface="B Yagut" panose="00000400000000000000" pitchFamily="2" charset="-78"/>
              </a:rPr>
              <a:t>شکل 1-13- </a:t>
            </a:r>
            <a:r>
              <a:rPr lang="en-US" dirty="0">
                <a:solidFill>
                  <a:srgbClr val="2D2D2D"/>
                </a:solidFill>
                <a:latin typeface="Vazir"/>
                <a:ea typeface="Times New Roman" panose="02020603050405020304" pitchFamily="18" charset="0"/>
                <a:cs typeface="B Yagut" panose="00000400000000000000" pitchFamily="2" charset="-78"/>
              </a:rPr>
              <a:t>Broadband</a:t>
            </a:r>
            <a:endParaRPr lang="fa-IR" dirty="0">
              <a:cs typeface="B Yagut" panose="00000400000000000000" pitchFamily="2" charset="-78"/>
            </a:endParaRPr>
          </a:p>
        </p:txBody>
      </p:sp>
      <p:sp>
        <p:nvSpPr>
          <p:cNvPr id="7" name="Rectangle 6"/>
          <p:cNvSpPr/>
          <p:nvPr/>
        </p:nvSpPr>
        <p:spPr>
          <a:xfrm>
            <a:off x="7186401" y="6446261"/>
            <a:ext cx="1962076" cy="369332"/>
          </a:xfrm>
          <a:prstGeom prst="rect">
            <a:avLst/>
          </a:prstGeom>
        </p:spPr>
        <p:txBody>
          <a:bodyPr wrap="none">
            <a:spAutoFit/>
          </a:bodyPr>
          <a:lstStyle/>
          <a:p>
            <a:pPr algn="r" rtl="1"/>
            <a:r>
              <a:rPr lang="fa-IR" dirty="0" smtClean="0">
                <a:solidFill>
                  <a:srgbClr val="2D2D2D"/>
                </a:solidFill>
                <a:latin typeface="Vazir"/>
                <a:ea typeface="Times New Roman" panose="02020603050405020304" pitchFamily="18" charset="0"/>
                <a:cs typeface="B Yagut" panose="00000400000000000000" pitchFamily="2" charset="-78"/>
              </a:rPr>
              <a:t>شکل 1-14- </a:t>
            </a:r>
            <a:r>
              <a:rPr lang="en-US" dirty="0">
                <a:cs typeface="B Yagut" panose="00000400000000000000" pitchFamily="2" charset="-78"/>
              </a:rPr>
              <a:t>connect</a:t>
            </a:r>
            <a:endParaRPr lang="fa-IR" dirty="0">
              <a:cs typeface="B Yagut" panose="00000400000000000000" pitchFamily="2" charset="-78"/>
            </a:endParaRPr>
          </a:p>
        </p:txBody>
      </p:sp>
      <p:sp>
        <p:nvSpPr>
          <p:cNvPr id="9" name="Rectangle 8"/>
          <p:cNvSpPr/>
          <p:nvPr/>
        </p:nvSpPr>
        <p:spPr>
          <a:xfrm>
            <a:off x="4667534" y="3070746"/>
            <a:ext cx="900753" cy="3138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dirty="0" smtClean="0"/>
              <a:t>4</a:t>
            </a:r>
            <a:endParaRPr lang="fa-IR" dirty="0"/>
          </a:p>
        </p:txBody>
      </p:sp>
      <p:pic>
        <p:nvPicPr>
          <p:cNvPr id="11" name="Picture 10"/>
          <p:cNvPicPr>
            <a:picLocks noChangeAspect="1"/>
          </p:cNvPicPr>
          <p:nvPr/>
        </p:nvPicPr>
        <p:blipFill>
          <a:blip r:embed="rId6"/>
          <a:stretch>
            <a:fillRect/>
          </a:stretch>
        </p:blipFill>
        <p:spPr>
          <a:xfrm>
            <a:off x="5941342" y="2842117"/>
            <a:ext cx="5057775" cy="3362325"/>
          </a:xfrm>
          <a:prstGeom prst="rect">
            <a:avLst/>
          </a:prstGeom>
        </p:spPr>
      </p:pic>
      <p:sp>
        <p:nvSpPr>
          <p:cNvPr id="12" name="Rectangle 11"/>
          <p:cNvSpPr/>
          <p:nvPr/>
        </p:nvSpPr>
        <p:spPr>
          <a:xfrm>
            <a:off x="9956840" y="3065944"/>
            <a:ext cx="900753" cy="3138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dirty="0" smtClean="0"/>
              <a:t>5</a:t>
            </a:r>
            <a:endParaRPr lang="fa-IR"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40571176"/>
      </p:ext>
    </p:extLst>
  </p:cSld>
  <p:clrMapOvr>
    <a:masterClrMapping/>
  </p:clrMapOvr>
  <mc:AlternateContent xmlns:mc="http://schemas.openxmlformats.org/markup-compatibility/2006" xmlns:p14="http://schemas.microsoft.com/office/powerpoint/2010/main">
    <mc:Choice Requires="p14">
      <p:transition spd="slow" p14:dur="2000" advTm="21275"/>
    </mc:Choice>
    <mc:Fallback xmlns="">
      <p:transition spd="slow" advTm="21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097506" y="488145"/>
            <a:ext cx="10515600" cy="1190530"/>
          </a:xfrm>
        </p:spPr>
        <p:txBody>
          <a:bodyPr>
            <a:normAutofit/>
          </a:bodyPr>
          <a:lstStyle/>
          <a:p>
            <a:pPr marL="0" indent="0" algn="r" rtl="1">
              <a:buNone/>
            </a:pPr>
            <a:r>
              <a:rPr lang="fa-IR" sz="2500" dirty="0" smtClean="0">
                <a:cs typeface="B Yagut" panose="00000400000000000000" pitchFamily="2" charset="-78"/>
              </a:rPr>
              <a:t>6- </a:t>
            </a:r>
            <a:r>
              <a:rPr lang="fa-IR" sz="2500" dirty="0" smtClean="0">
                <a:solidFill>
                  <a:srgbClr val="2D2D2D"/>
                </a:solidFill>
                <a:latin typeface="Vazir"/>
                <a:ea typeface="Times New Roman" panose="02020603050405020304" pitchFamily="18" charset="0"/>
                <a:cs typeface="B Yagut" panose="00000400000000000000" pitchFamily="2" charset="-78"/>
              </a:rPr>
              <a:t>بر </a:t>
            </a:r>
            <a:r>
              <a:rPr lang="fa-IR" sz="2500" dirty="0">
                <a:solidFill>
                  <a:srgbClr val="2D2D2D"/>
                </a:solidFill>
                <a:latin typeface="Vazir"/>
                <a:ea typeface="Times New Roman" panose="02020603050405020304" pitchFamily="18" charset="0"/>
                <a:cs typeface="B Yagut" panose="00000400000000000000" pitchFamily="2" charset="-78"/>
              </a:rPr>
              <a:t>روی</a:t>
            </a:r>
            <a:r>
              <a:rPr lang="en-US" sz="2500" dirty="0">
                <a:solidFill>
                  <a:srgbClr val="2D2D2D"/>
                </a:solidFill>
                <a:latin typeface="Vazir"/>
                <a:ea typeface="Times New Roman" panose="02020603050405020304" pitchFamily="18" charset="0"/>
                <a:cs typeface="B Yagut" panose="00000400000000000000" pitchFamily="2" charset="-78"/>
              </a:rPr>
              <a:t>  browse the internet now </a:t>
            </a:r>
            <a:r>
              <a:rPr lang="fa-IR" sz="2500" dirty="0">
                <a:solidFill>
                  <a:srgbClr val="2D2D2D"/>
                </a:solidFill>
                <a:latin typeface="Vazir"/>
                <a:ea typeface="Times New Roman" panose="02020603050405020304" pitchFamily="18" charset="0"/>
                <a:cs typeface="B Yagut" panose="00000400000000000000" pitchFamily="2" charset="-78"/>
              </a:rPr>
              <a:t>کلیک کنید و سایتی را که دلتان میخواهد وارد </a:t>
            </a:r>
            <a:endParaRPr lang="fa-IR" sz="2500" dirty="0" smtClean="0">
              <a:solidFill>
                <a:srgbClr val="2D2D2D"/>
              </a:solidFill>
              <a:latin typeface="Vazir"/>
              <a:ea typeface="Times New Roman" panose="02020603050405020304" pitchFamily="18" charset="0"/>
              <a:cs typeface="B Yagut" panose="00000400000000000000" pitchFamily="2" charset="-78"/>
            </a:endParaRPr>
          </a:p>
          <a:p>
            <a:pPr marL="0" indent="0" algn="r" rtl="1">
              <a:buNone/>
            </a:pPr>
            <a:r>
              <a:rPr lang="fa-IR" sz="2500" dirty="0">
                <a:solidFill>
                  <a:srgbClr val="2D2D2D"/>
                </a:solidFill>
                <a:latin typeface="Vazir"/>
                <a:ea typeface="Times New Roman" panose="02020603050405020304" pitchFamily="18" charset="0"/>
                <a:cs typeface="B Yagut" panose="00000400000000000000" pitchFamily="2" charset="-78"/>
              </a:rPr>
              <a:t> </a:t>
            </a:r>
            <a:r>
              <a:rPr lang="fa-IR" sz="2500" dirty="0" smtClean="0">
                <a:solidFill>
                  <a:srgbClr val="2D2D2D"/>
                </a:solidFill>
                <a:latin typeface="Vazir"/>
                <a:ea typeface="Times New Roman" panose="02020603050405020304" pitchFamily="18" charset="0"/>
                <a:cs typeface="B Yagut" panose="00000400000000000000" pitchFamily="2" charset="-78"/>
              </a:rPr>
              <a:t>   نمایید.شکل(1-15)</a:t>
            </a:r>
            <a:endParaRPr lang="fa-IR" sz="2500" dirty="0">
              <a:cs typeface="B Yagut" panose="00000400000000000000" pitchFamily="2" charset="-78"/>
            </a:endParaRPr>
          </a:p>
        </p:txBody>
      </p:sp>
      <p:pic>
        <p:nvPicPr>
          <p:cNvPr id="7" name="Picture 6"/>
          <p:cNvPicPr>
            <a:picLocks noChangeAspect="1"/>
          </p:cNvPicPr>
          <p:nvPr/>
        </p:nvPicPr>
        <p:blipFill>
          <a:blip r:embed="rId4"/>
          <a:stretch>
            <a:fillRect/>
          </a:stretch>
        </p:blipFill>
        <p:spPr>
          <a:xfrm>
            <a:off x="3835162" y="1678675"/>
            <a:ext cx="5527201" cy="45992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4461198" y="6398760"/>
            <a:ext cx="3788217" cy="369332"/>
          </a:xfrm>
          <a:prstGeom prst="rect">
            <a:avLst/>
          </a:prstGeom>
        </p:spPr>
        <p:txBody>
          <a:bodyPr wrap="none">
            <a:spAutoFit/>
          </a:bodyPr>
          <a:lstStyle/>
          <a:p>
            <a:pPr algn="r" rtl="1"/>
            <a:r>
              <a:rPr lang="fa-IR" dirty="0" smtClean="0">
                <a:solidFill>
                  <a:srgbClr val="2D2D2D"/>
                </a:solidFill>
                <a:latin typeface="Vazir"/>
                <a:ea typeface="Times New Roman" panose="02020603050405020304" pitchFamily="18" charset="0"/>
                <a:cs typeface="B Yagut" panose="00000400000000000000" pitchFamily="2" charset="-78"/>
              </a:rPr>
              <a:t>شکل 1-15- </a:t>
            </a:r>
            <a:r>
              <a:rPr lang="en-US" dirty="0">
                <a:solidFill>
                  <a:srgbClr val="2D2D2D"/>
                </a:solidFill>
                <a:latin typeface="Vazir"/>
                <a:ea typeface="Times New Roman" panose="02020603050405020304" pitchFamily="18" charset="0"/>
                <a:cs typeface="B Yagut" panose="00000400000000000000" pitchFamily="2" charset="-78"/>
              </a:rPr>
              <a:t> browse the internet now </a:t>
            </a:r>
            <a:endParaRPr lang="fa-IR" dirty="0">
              <a:cs typeface="B Yagut" panose="00000400000000000000" pitchFamily="2" charset="-78"/>
            </a:endParaRPr>
          </a:p>
        </p:txBody>
      </p:sp>
      <p:sp>
        <p:nvSpPr>
          <p:cNvPr id="5" name="Rectangle 4"/>
          <p:cNvSpPr/>
          <p:nvPr/>
        </p:nvSpPr>
        <p:spPr>
          <a:xfrm>
            <a:off x="8249415" y="1960475"/>
            <a:ext cx="900753" cy="3138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dirty="0" smtClean="0"/>
              <a:t>6</a:t>
            </a:r>
            <a:endParaRPr lang="fa-IR"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22886594"/>
      </p:ext>
    </p:extLst>
  </p:cSld>
  <p:clrMapOvr>
    <a:masterClrMapping/>
  </p:clrMapOvr>
  <mc:AlternateContent xmlns:mc="http://schemas.openxmlformats.org/markup-compatibility/2006" xmlns:p14="http://schemas.microsoft.com/office/powerpoint/2010/main">
    <mc:Choice Requires="p14">
      <p:transition spd="slow" p14:dur="2000" advTm="10199"/>
    </mc:Choice>
    <mc:Fallback xmlns="">
      <p:transition spd="slow" advTm="10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4512" y="857554"/>
            <a:ext cx="11178861" cy="4723024"/>
          </a:xfrm>
          <a:prstGeom prst="rect">
            <a:avLst/>
          </a:prstGeom>
        </p:spPr>
        <p:txBody>
          <a:bodyPr wrap="square">
            <a:spAutoFit/>
          </a:bodyPr>
          <a:lstStyle/>
          <a:p>
            <a:pPr marL="571500" indent="-571500" algn="r" rtl="1">
              <a:lnSpc>
                <a:spcPct val="107000"/>
              </a:lnSpc>
              <a:buFont typeface="Courier New" panose="02070309020205020404" pitchFamily="49" charset="0"/>
              <a:buChar char="o"/>
            </a:pPr>
            <a:r>
              <a:rPr lang="en-US" sz="2500" b="1" dirty="0" smtClean="0">
                <a:solidFill>
                  <a:srgbClr val="002060"/>
                </a:solidFill>
                <a:effectLst/>
                <a:latin typeface="Times New Roman" panose="02020603050405020304" pitchFamily="18" charset="0"/>
                <a:ea typeface="Times New Roman" panose="02020603050405020304" pitchFamily="18" charset="0"/>
                <a:cs typeface="B Nazanin" panose="00000400000000000000" pitchFamily="2" charset="-78"/>
              </a:rPr>
              <a:t>HTTP</a:t>
            </a:r>
            <a:r>
              <a:rPr lang="ar-SA" sz="2500" b="1" dirty="0" smtClean="0">
                <a:solidFill>
                  <a:srgbClr val="002060"/>
                </a:solidFill>
                <a:effectLst/>
                <a:latin typeface="Times New Roman" panose="02020603050405020304" pitchFamily="18" charset="0"/>
                <a:ea typeface="Times New Roman" panose="02020603050405020304" pitchFamily="18" charset="0"/>
                <a:cs typeface="B Nazanin" panose="00000400000000000000" pitchFamily="2" charset="-78"/>
              </a:rPr>
              <a:t> </a:t>
            </a:r>
            <a:r>
              <a:rPr lang="fa-IR" sz="2500" b="1" dirty="0" smtClean="0">
                <a:solidFill>
                  <a:srgbClr val="002060"/>
                </a:solidFill>
                <a:effectLst/>
                <a:latin typeface="Times New Roman" panose="02020603050405020304" pitchFamily="18" charset="0"/>
                <a:ea typeface="Times New Roman" panose="02020603050405020304" pitchFamily="18" charset="0"/>
                <a:cs typeface="B Nazanin" panose="00000400000000000000" pitchFamily="2" charset="-78"/>
              </a:rPr>
              <a:t>:</a:t>
            </a:r>
          </a:p>
          <a:p>
            <a:pPr algn="r" rtl="1" hangingPunct="0">
              <a:lnSpc>
                <a:spcPct val="149000"/>
              </a:lnSpc>
            </a:pPr>
            <a:r>
              <a:rPr lang="fa-IR" sz="2500" dirty="0">
                <a:latin typeface="Times New Roman" panose="02020603050405020304" pitchFamily="18" charset="0"/>
                <a:ea typeface="Times New Roman" panose="02020603050405020304" pitchFamily="18" charset="0"/>
                <a:cs typeface="B Yagut" panose="00000400000000000000" pitchFamily="2" charset="-78"/>
              </a:rPr>
              <a:t>   </a:t>
            </a:r>
            <a:r>
              <a:rPr lang="ar-SA" sz="2500" dirty="0">
                <a:latin typeface="Times New Roman" panose="02020603050405020304" pitchFamily="18" charset="0"/>
                <a:ea typeface="Times New Roman" panose="02020603050405020304" pitchFamily="18" charset="0"/>
                <a:cs typeface="B Yagut" panose="00000400000000000000" pitchFamily="2" charset="-78"/>
              </a:rPr>
              <a:t>ﻳﻜﻰ از زﺑﺎﻧﻬﺎﻳﻰ</a:t>
            </a:r>
            <a:r>
              <a:rPr lang="fa-IR" sz="2500" dirty="0">
                <a:latin typeface="Times New Roman" panose="02020603050405020304" pitchFamily="18" charset="0"/>
                <a:ea typeface="Times New Roman" panose="02020603050405020304" pitchFamily="18" charset="0"/>
                <a:cs typeface="B Yagut" panose="00000400000000000000" pitchFamily="2" charset="-78"/>
              </a:rPr>
              <a:t>  </a:t>
            </a:r>
            <a:r>
              <a:rPr lang="ar-SA" sz="2500" dirty="0">
                <a:latin typeface="Times New Roman" panose="02020603050405020304" pitchFamily="18" charset="0"/>
                <a:ea typeface="Times New Roman" panose="02020603050405020304" pitchFamily="18" charset="0"/>
                <a:cs typeface="B Yagut" panose="00000400000000000000" pitchFamily="2" charset="-78"/>
              </a:rPr>
              <a:t>اﺳﺖ ﻛﻪ در اﻳﻨﺘﺮﻧﺖ ﺑﺮاى ﺗﺒﺎدل دادهﻫﺎ اﺳﺘﻔﺎده ﻣﻴﺸﻮد. وﻇﻴﻔﻪ </a:t>
            </a:r>
            <a:r>
              <a:rPr lang="en-US" sz="2500" dirty="0">
                <a:latin typeface="Times New Roman" panose="02020603050405020304" pitchFamily="18" charset="0"/>
                <a:ea typeface="Times New Roman" panose="02020603050405020304" pitchFamily="18" charset="0"/>
                <a:cs typeface="B Yagut" panose="00000400000000000000" pitchFamily="2" charset="-78"/>
              </a:rPr>
              <a:t>HTTP</a:t>
            </a:r>
            <a:r>
              <a:rPr lang="ar-SA" sz="2500" dirty="0">
                <a:latin typeface="Times New Roman" panose="02020603050405020304" pitchFamily="18" charset="0"/>
                <a:ea typeface="Times New Roman" panose="02020603050405020304" pitchFamily="18" charset="0"/>
                <a:cs typeface="B Yagut" panose="00000400000000000000" pitchFamily="2" charset="-78"/>
              </a:rPr>
              <a:t> دادن اﻣﻜﺎن ارﺗﺒﺎط ﺑﻴﻦ ﻧﺮم اﻓﺰارﻫﺎى ﻛﺎرﺑﺮدى ﺑﺮاى ﺗﺒﺎدل</a:t>
            </a:r>
            <a:r>
              <a:rPr lang="fa-IR" sz="2500" dirty="0">
                <a:latin typeface="Times New Roman" panose="02020603050405020304" pitchFamily="18" charset="0"/>
                <a:ea typeface="Times New Roman" panose="02020603050405020304" pitchFamily="18" charset="0"/>
                <a:cs typeface="B Yagut" panose="00000400000000000000" pitchFamily="2" charset="-78"/>
              </a:rPr>
              <a:t> </a:t>
            </a:r>
            <a:r>
              <a:rPr lang="ar-SA" sz="2500" dirty="0">
                <a:latin typeface="Times New Roman" panose="02020603050405020304" pitchFamily="18" charset="0"/>
                <a:ea typeface="Times New Roman" panose="02020603050405020304" pitchFamily="18" charset="0"/>
                <a:cs typeface="B Yagut" panose="00000400000000000000" pitchFamily="2" charset="-78"/>
              </a:rPr>
              <a:t>اﻃﻼﻋﺎت اﺳﺖ. وب ﻫﻢ از ﻣﺮورﮔﺮﻫﺎﻳﻰ </a:t>
            </a:r>
            <a:r>
              <a:rPr lang="ar-SA" sz="2500" dirty="0" smtClean="0">
                <a:latin typeface="Times New Roman" panose="02020603050405020304" pitchFamily="18" charset="0"/>
                <a:ea typeface="Times New Roman" panose="02020603050405020304" pitchFamily="18" charset="0"/>
                <a:cs typeface="B Yagut" panose="00000400000000000000" pitchFamily="2" charset="-78"/>
              </a:rPr>
              <a:t>ﻣﺜﻞ</a:t>
            </a:r>
            <a:r>
              <a:rPr lang="en-US" sz="2800" dirty="0"/>
              <a:t>Google </a:t>
            </a:r>
            <a:r>
              <a:rPr lang="fa-IR" sz="2800" dirty="0"/>
              <a:t> </a:t>
            </a:r>
            <a:r>
              <a:rPr lang="en-US" sz="2800" dirty="0"/>
              <a:t> </a:t>
            </a:r>
            <a:r>
              <a:rPr lang="en-US" sz="2800" dirty="0" smtClean="0"/>
              <a:t>  Chrome</a:t>
            </a:r>
            <a:r>
              <a:rPr lang="fa-IR" sz="2500" dirty="0" smtClean="0">
                <a:latin typeface="Times New Roman" panose="02020603050405020304" pitchFamily="18" charset="0"/>
                <a:ea typeface="Times New Roman" panose="02020603050405020304" pitchFamily="18" charset="0"/>
                <a:cs typeface="B Yagut" panose="00000400000000000000" pitchFamily="2" charset="-78"/>
              </a:rPr>
              <a:t> </a:t>
            </a:r>
            <a:r>
              <a:rPr lang="fa-IR" sz="2500" dirty="0">
                <a:latin typeface="Times New Roman" panose="02020603050405020304" pitchFamily="18" charset="0"/>
                <a:ea typeface="Times New Roman" panose="02020603050405020304" pitchFamily="18" charset="0"/>
                <a:cs typeface="B Yagut" panose="00000400000000000000" pitchFamily="2" charset="-78"/>
              </a:rPr>
              <a:t>(گوگل </a:t>
            </a:r>
            <a:r>
              <a:rPr lang="fa-IR" sz="2500" dirty="0" smtClean="0">
                <a:latin typeface="Times New Roman" panose="02020603050405020304" pitchFamily="18" charset="0"/>
                <a:ea typeface="Times New Roman" panose="02020603050405020304" pitchFamily="18" charset="0"/>
                <a:cs typeface="B Yagut" panose="00000400000000000000" pitchFamily="2" charset="-78"/>
              </a:rPr>
              <a:t>کروم)        ،</a:t>
            </a:r>
            <a:r>
              <a:rPr lang="en-US" sz="2500" dirty="0" smtClean="0">
                <a:latin typeface="Times New Roman" panose="02020603050405020304" pitchFamily="18" charset="0"/>
                <a:ea typeface="Times New Roman" panose="02020603050405020304" pitchFamily="18" charset="0"/>
                <a:cs typeface="B Yagut" panose="00000400000000000000" pitchFamily="2" charset="-78"/>
              </a:rPr>
              <a:t>Internet Explorer </a:t>
            </a:r>
            <a:r>
              <a:rPr lang="fa-IR" sz="2500" dirty="0" smtClean="0">
                <a:latin typeface="Times New Roman" panose="02020603050405020304" pitchFamily="18" charset="0"/>
                <a:ea typeface="Times New Roman" panose="02020603050405020304" pitchFamily="18" charset="0"/>
                <a:cs typeface="B Yagut" panose="00000400000000000000" pitchFamily="2" charset="-78"/>
              </a:rPr>
              <a:t> (اینترنت اکسپلورر)       ،</a:t>
            </a:r>
            <a:r>
              <a:rPr lang="en-US" sz="2800" dirty="0" smtClean="0"/>
              <a:t>Fire </a:t>
            </a:r>
            <a:r>
              <a:rPr lang="en-US" sz="2800" dirty="0"/>
              <a:t>Fox </a:t>
            </a:r>
            <a:r>
              <a:rPr lang="fa-IR" sz="2800" dirty="0"/>
              <a:t>(</a:t>
            </a:r>
            <a:r>
              <a:rPr lang="fa-IR" sz="2800" dirty="0">
                <a:cs typeface="B Yagut" pitchFamily="2" charset="-78"/>
              </a:rPr>
              <a:t>موزیلا فایر فاکس)</a:t>
            </a:r>
            <a:r>
              <a:rPr lang="fa-IR" sz="2800" dirty="0"/>
              <a:t> </a:t>
            </a:r>
            <a:r>
              <a:rPr lang="fa-IR" sz="2800" dirty="0" smtClean="0"/>
              <a:t>       </a:t>
            </a:r>
            <a:r>
              <a:rPr lang="ar-SA" sz="2500" dirty="0" smtClean="0">
                <a:latin typeface="Times New Roman" panose="02020603050405020304" pitchFamily="18" charset="0"/>
                <a:ea typeface="Times New Roman" panose="02020603050405020304" pitchFamily="18" charset="0"/>
                <a:cs typeface="B Yagut" panose="00000400000000000000" pitchFamily="2" charset="-78"/>
              </a:rPr>
              <a:t>ﺑﺮاى </a:t>
            </a:r>
            <a:r>
              <a:rPr lang="ar-SA" sz="2500" dirty="0">
                <a:latin typeface="Times New Roman" panose="02020603050405020304" pitchFamily="18" charset="0"/>
                <a:ea typeface="Times New Roman" panose="02020603050405020304" pitchFamily="18" charset="0"/>
                <a:cs typeface="B Yagut" panose="00000400000000000000" pitchFamily="2" charset="-78"/>
              </a:rPr>
              <a:t>دﺳﺘﺮﺳﻰ ﺑﻪ اﺳﻨﺎد وﺑﻰ ﻛﻪ ﺻﻔﺤﺎت وب ﻧﺎﻣﻴﺪه ﻣﻰﺷﻮﻧﺪ و ﺑﺎ اﺗﺼﺎﻟﻬﺎ ﺑﻪ ﻫﻢ </a:t>
            </a:r>
            <a:r>
              <a:rPr lang="ar-SA" sz="2500" dirty="0" smtClean="0">
                <a:latin typeface="Times New Roman" panose="02020603050405020304" pitchFamily="18" charset="0"/>
                <a:ea typeface="Times New Roman" panose="02020603050405020304" pitchFamily="18" charset="0"/>
                <a:cs typeface="B Yagut" panose="00000400000000000000" pitchFamily="2" charset="-78"/>
              </a:rPr>
              <a:t>ﻣﺮﺗﺒﻂ</a:t>
            </a:r>
            <a:endParaRPr lang="fa-IR" sz="2500" dirty="0" smtClean="0">
              <a:latin typeface="Times New Roman" panose="02020603050405020304" pitchFamily="18" charset="0"/>
              <a:ea typeface="Times New Roman" panose="02020603050405020304" pitchFamily="18" charset="0"/>
              <a:cs typeface="B Yagut" panose="00000400000000000000" pitchFamily="2" charset="-78"/>
            </a:endParaRPr>
          </a:p>
          <a:p>
            <a:pPr algn="r" rtl="1" hangingPunct="0">
              <a:lnSpc>
                <a:spcPct val="149000"/>
              </a:lnSpc>
            </a:pPr>
            <a:r>
              <a:rPr lang="ar-SA" sz="2500" dirty="0" smtClean="0">
                <a:latin typeface="Times New Roman" panose="02020603050405020304" pitchFamily="18" charset="0"/>
                <a:ea typeface="Times New Roman" panose="02020603050405020304" pitchFamily="18" charset="0"/>
                <a:cs typeface="B Yagut" panose="00000400000000000000" pitchFamily="2" charset="-78"/>
              </a:rPr>
              <a:t>ﻫﺴﺘﻨﺪ</a:t>
            </a:r>
            <a:r>
              <a:rPr lang="ar-SA" sz="2500" dirty="0">
                <a:latin typeface="Times New Roman" panose="02020603050405020304" pitchFamily="18" charset="0"/>
                <a:ea typeface="Times New Roman" panose="02020603050405020304" pitchFamily="18" charset="0"/>
                <a:cs typeface="B Yagut" panose="00000400000000000000" pitchFamily="2" charset="-78"/>
              </a:rPr>
              <a:t>، اﺳﺘﻔﺎده ﻣﻰﻛﻨﺪ. </a:t>
            </a:r>
            <a:endParaRPr lang="en-US" sz="2500" dirty="0" smtClean="0">
              <a:latin typeface="Times New Roman" panose="02020603050405020304" pitchFamily="18" charset="0"/>
              <a:ea typeface="Times New Roman" panose="02020603050405020304" pitchFamily="18" charset="0"/>
              <a:cs typeface="B Yagut" panose="00000400000000000000" pitchFamily="2" charset="-78"/>
            </a:endParaRPr>
          </a:p>
          <a:p>
            <a:pPr algn="r" rtl="1" hangingPunct="0">
              <a:lnSpc>
                <a:spcPct val="149000"/>
              </a:lnSpc>
            </a:pPr>
            <a:r>
              <a:rPr lang="ar-SA" sz="2500" dirty="0" smtClean="0">
                <a:latin typeface="Times New Roman" panose="02020603050405020304" pitchFamily="18" charset="0"/>
                <a:ea typeface="Times New Roman" panose="02020603050405020304" pitchFamily="18" charset="0"/>
                <a:cs typeface="B Yagut" panose="00000400000000000000" pitchFamily="2" charset="-78"/>
              </a:rPr>
              <a:t>اﺳﻨﺎد وﺑﻰ</a:t>
            </a:r>
            <a:r>
              <a:rPr lang="fa-IR" sz="2500" dirty="0" smtClean="0">
                <a:latin typeface="Times New Roman" panose="02020603050405020304" pitchFamily="18" charset="0"/>
                <a:ea typeface="Times New Roman" panose="02020603050405020304" pitchFamily="18" charset="0"/>
                <a:cs typeface="B Yagut" panose="00000400000000000000" pitchFamily="2" charset="-78"/>
              </a:rPr>
              <a:t>:</a:t>
            </a:r>
            <a:r>
              <a:rPr lang="ar-SA" sz="2500" dirty="0" smtClean="0">
                <a:latin typeface="Times New Roman" panose="02020603050405020304" pitchFamily="18" charset="0"/>
                <a:ea typeface="Times New Roman" panose="02020603050405020304" pitchFamily="18" charset="0"/>
                <a:cs typeface="B Yagut" panose="00000400000000000000" pitchFamily="2" charset="-78"/>
              </a:rPr>
              <a:t> </a:t>
            </a:r>
            <a:r>
              <a:rPr lang="ar-SA" sz="2500" dirty="0">
                <a:latin typeface="Times New Roman" panose="02020603050405020304" pitchFamily="18" charset="0"/>
                <a:ea typeface="Times New Roman" panose="02020603050405020304" pitchFamily="18" charset="0"/>
                <a:cs typeface="B Yagut" panose="00000400000000000000" pitchFamily="2" charset="-78"/>
              </a:rPr>
              <a:t>ﮔﺮاﻓﻴﻚ، ﺻﺪا، ﻣﺘﻦ و ﺗﺼﺎوﻳﺮ را در ﺧﻮد ﺟﺎى ﻣﻰدﻫﻨﺪ. وب ﻓﻘﻂ ﻳﻜﻰ از راﻫﻬﺎى اﺳﺖ ﻛﻪ اﻃﻼﻋﺎت ﻣﻰﺗﻮاﻧﺪ در اﻳﻨﺘﺮﻧﺖ ﻣﻨﺘﻘﻞ ﺷﻮد. </a:t>
            </a:r>
            <a:endParaRPr lang="fa-IR" sz="2500" dirty="0">
              <a:latin typeface="Times New Roman" panose="02020603050405020304" pitchFamily="18" charset="0"/>
              <a:ea typeface="Times New Roman" panose="02020603050405020304" pitchFamily="18" charset="0"/>
              <a:cs typeface="B Yagut" panose="00000400000000000000" pitchFamily="2" charset="-78"/>
            </a:endParaRPr>
          </a:p>
        </p:txBody>
      </p:sp>
      <p:pic>
        <p:nvPicPr>
          <p:cNvPr id="7" name="Picture 6"/>
          <p:cNvPicPr>
            <a:picLocks noChangeAspect="1"/>
          </p:cNvPicPr>
          <p:nvPr/>
        </p:nvPicPr>
        <p:blipFill>
          <a:blip r:embed="rId4"/>
          <a:stretch>
            <a:fillRect/>
          </a:stretch>
        </p:blipFill>
        <p:spPr>
          <a:xfrm>
            <a:off x="3393052" y="2689868"/>
            <a:ext cx="407286" cy="407286"/>
          </a:xfrm>
          <a:prstGeom prst="rect">
            <a:avLst/>
          </a:prstGeom>
        </p:spPr>
      </p:pic>
      <p:pic>
        <p:nvPicPr>
          <p:cNvPr id="9" name="Content Placeholder 3"/>
          <p:cNvPicPr>
            <a:picLocks noChangeAspect="1"/>
          </p:cNvPicPr>
          <p:nvPr/>
        </p:nvPicPr>
        <p:blipFill rotWithShape="1">
          <a:blip r:embed="rId5">
            <a:extLst>
              <a:ext uri="{28A0092B-C50C-407E-A947-70E740481C1C}">
                <a14:useLocalDpi xmlns:a14="http://schemas.microsoft.com/office/drawing/2010/main" val="0"/>
              </a:ext>
            </a:extLst>
          </a:blip>
          <a:srcRect l="33459" r="34513" b="14715"/>
          <a:stretch/>
        </p:blipFill>
        <p:spPr>
          <a:xfrm>
            <a:off x="10176651" y="3282384"/>
            <a:ext cx="558642" cy="446597"/>
          </a:xfrm>
          <a:prstGeom prst="rect">
            <a:avLst/>
          </a:prstGeom>
        </p:spPr>
      </p:pic>
      <p:pic>
        <p:nvPicPr>
          <p:cNvPr id="11" name="Content Placeholder 3"/>
          <p:cNvPicPr>
            <a:picLocks noChangeAspect="1"/>
          </p:cNvPicPr>
          <p:nvPr/>
        </p:nvPicPr>
        <p:blipFill rotWithShape="1">
          <a:blip r:embed="rId5">
            <a:extLst>
              <a:ext uri="{28A0092B-C50C-407E-A947-70E740481C1C}">
                <a14:useLocalDpi xmlns:a14="http://schemas.microsoft.com/office/drawing/2010/main" val="0"/>
              </a:ext>
            </a:extLst>
          </a:blip>
          <a:srcRect t="3466" r="69898" b="23730"/>
          <a:stretch/>
        </p:blipFill>
        <p:spPr>
          <a:xfrm>
            <a:off x="8352166" y="2632071"/>
            <a:ext cx="500939" cy="465083"/>
          </a:xfrm>
          <a:prstGeom prst="rect">
            <a:avLst/>
          </a:prstGeom>
        </p:spPr>
      </p:pic>
      <p:sp>
        <p:nvSpPr>
          <p:cNvPr id="12" name="Rectangle 11"/>
          <p:cNvSpPr/>
          <p:nvPr/>
        </p:nvSpPr>
        <p:spPr>
          <a:xfrm>
            <a:off x="9232866" y="305184"/>
            <a:ext cx="2446211" cy="547842"/>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fontScale="97500"/>
          </a:bodyPr>
          <a:lstStyle/>
          <a:p>
            <a:pPr algn="r" rtl="1">
              <a:lnSpc>
                <a:spcPct val="90000"/>
              </a:lnSpc>
              <a:spcBef>
                <a:spcPct val="0"/>
              </a:spcBef>
            </a:pPr>
            <a:r>
              <a:rPr lang="ar-SA" sz="3200" b="1" dirty="0">
                <a:latin typeface="+mj-lt"/>
                <a:ea typeface="+mj-ea"/>
                <a:cs typeface="B Yagut" panose="00000400000000000000" pitchFamily="2" charset="-78"/>
              </a:rPr>
              <a:t>درك </a:t>
            </a:r>
            <a:r>
              <a:rPr lang="ar-SA" sz="3200" b="1" dirty="0" smtClean="0">
                <a:latin typeface="+mj-lt"/>
                <a:ea typeface="+mj-ea"/>
                <a:cs typeface="B Yagut" panose="00000400000000000000" pitchFamily="2" charset="-78"/>
              </a:rPr>
              <a:t>ﻣﻔﺎﻫ</a:t>
            </a:r>
            <a:r>
              <a:rPr lang="fa-IR" sz="3200" b="1" dirty="0" smtClean="0">
                <a:latin typeface="+mj-lt"/>
                <a:ea typeface="+mj-ea"/>
                <a:cs typeface="B Yagut" panose="00000400000000000000" pitchFamily="2" charset="-78"/>
              </a:rPr>
              <a:t>یم</a:t>
            </a:r>
            <a:r>
              <a:rPr lang="ar-SA" sz="3200" b="1" dirty="0" smtClean="0">
                <a:latin typeface="+mj-lt"/>
                <a:ea typeface="+mj-ea"/>
                <a:cs typeface="B Yagut" panose="00000400000000000000" pitchFamily="2" charset="-78"/>
              </a:rPr>
              <a:t> </a:t>
            </a:r>
            <a:r>
              <a:rPr lang="fa-IR" sz="3200" b="1" dirty="0" smtClean="0">
                <a:latin typeface="+mj-lt"/>
                <a:ea typeface="+mj-ea"/>
                <a:cs typeface="B Yagut" panose="00000400000000000000" pitchFamily="2" charset="-78"/>
              </a:rPr>
              <a:t>:</a:t>
            </a:r>
            <a:endParaRPr lang="fa-IR" sz="3200" b="1" dirty="0">
              <a:latin typeface="+mj-lt"/>
              <a:ea typeface="+mj-ea"/>
              <a:cs typeface="B Yagut" panose="00000400000000000000" pitchFamily="2" charset="-78"/>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8228814"/>
      </p:ext>
    </p:extLst>
  </p:cSld>
  <p:clrMapOvr>
    <a:masterClrMapping/>
  </p:clrMapOvr>
  <mc:AlternateContent xmlns:mc="http://schemas.openxmlformats.org/markup-compatibility/2006" xmlns:p14="http://schemas.microsoft.com/office/powerpoint/2010/main">
    <mc:Choice Requires="p14">
      <p:transition spd="slow" p14:dur="2000" advTm="47083"/>
    </mc:Choice>
    <mc:Fallback xmlns="">
      <p:transition spd="slow" advTm="47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7922" y="1002626"/>
            <a:ext cx="10777549" cy="4620496"/>
          </a:xfrm>
          <a:prstGeom prst="rect">
            <a:avLst/>
          </a:prstGeom>
        </p:spPr>
        <p:txBody>
          <a:bodyPr wrap="square">
            <a:spAutoFit/>
          </a:bodyPr>
          <a:lstStyle/>
          <a:p>
            <a:pPr marL="342900" indent="-342900" algn="r" rtl="1">
              <a:lnSpc>
                <a:spcPct val="107000"/>
              </a:lnSpc>
              <a:buFont typeface="Arial" panose="020B0604020202020204" pitchFamily="34" charset="0"/>
              <a:buChar char="•"/>
            </a:pPr>
            <a:r>
              <a:rPr lang="ar-SA" sz="2500" dirty="0" smtClean="0">
                <a:effectLst/>
                <a:latin typeface="Times New Roman" panose="02020603050405020304" pitchFamily="18" charset="0"/>
                <a:ea typeface="Times New Roman" panose="02020603050405020304" pitchFamily="18" charset="0"/>
                <a:cs typeface="B Nazanin" panose="00000400000000000000" pitchFamily="2" charset="-78"/>
              </a:rPr>
              <a:t>وﻗﺘﻰ ﻳﻚ راﻳﺎﻧﻪ ﺑﻪ ﺷﺒﻜﻪ ﺟﻬﺎﻧﻰ، اﻳﻨﺘﺮﻧﺖ، ﻣﺘﺼﻞ ﻣﻰﺷﻮد، ﺑﺎ ﻳﻚ </a:t>
            </a:r>
            <a:r>
              <a:rPr lang="en-US" sz="2500" dirty="0" smtClean="0">
                <a:effectLst/>
                <a:latin typeface="Times New Roman" panose="02020603050405020304" pitchFamily="18" charset="0"/>
                <a:ea typeface="Times New Roman" panose="02020603050405020304" pitchFamily="18" charset="0"/>
                <a:cs typeface="B Nazanin" panose="00000400000000000000" pitchFamily="2" charset="-78"/>
              </a:rPr>
              <a:t>Internet Service Provider) ISP</a:t>
            </a:r>
            <a:r>
              <a:rPr lang="ar-SA" sz="2500" dirty="0" smtClean="0">
                <a:effectLst/>
                <a:latin typeface="Times New Roman" panose="02020603050405020304" pitchFamily="18" charset="0"/>
                <a:ea typeface="Times New Roman" panose="02020603050405020304" pitchFamily="18" charset="0"/>
                <a:cs typeface="B Nazanin" panose="00000400000000000000" pitchFamily="2" charset="-78"/>
              </a:rPr>
              <a:t> ﻳﺎ ﺳﺮوﻳﺲ</a:t>
            </a:r>
            <a:r>
              <a:rPr lang="fa-IR" sz="2500" dirty="0">
                <a:latin typeface="Times New Roman" panose="02020603050405020304" pitchFamily="18" charset="0"/>
                <a:ea typeface="Times New Roman" panose="02020603050405020304" pitchFamily="18" charset="0"/>
                <a:cs typeface="B Nazanin" panose="00000400000000000000" pitchFamily="2" charset="-78"/>
              </a:rPr>
              <a:t> </a:t>
            </a:r>
            <a:r>
              <a:rPr lang="ar-SA" sz="2500" dirty="0" smtClean="0">
                <a:effectLst/>
                <a:latin typeface="Times New Roman" panose="02020603050405020304" pitchFamily="18" charset="0"/>
                <a:ea typeface="Times New Roman" panose="02020603050405020304" pitchFamily="18" charset="0"/>
                <a:cs typeface="B Nazanin" panose="00000400000000000000" pitchFamily="2" charset="-78"/>
              </a:rPr>
              <a:t>دﻫﻨﺪه اﻳﻨﺘﺮﻧﺖ) ارﺗﺒﺎط ﺑﺮﻗﺮار ﻣﻰﻛﻨﺪ. </a:t>
            </a:r>
            <a:endParaRPr lang="fa-IR" sz="2500" dirty="0" smtClean="0">
              <a:effectLst/>
              <a:latin typeface="Times New Roman" panose="02020603050405020304" pitchFamily="18" charset="0"/>
              <a:ea typeface="Times New Roman" panose="02020603050405020304" pitchFamily="18" charset="0"/>
              <a:cs typeface="B Nazanin" panose="00000400000000000000" pitchFamily="2" charset="-78"/>
            </a:endParaRPr>
          </a:p>
          <a:p>
            <a:pPr marL="342900" indent="-342900" algn="r" rtl="1">
              <a:lnSpc>
                <a:spcPct val="107000"/>
              </a:lnSpc>
              <a:buFont typeface="Arial" panose="020B0604020202020204" pitchFamily="34" charset="0"/>
              <a:buChar char="•"/>
            </a:pPr>
            <a:r>
              <a:rPr lang="ar-SA" sz="2500" dirty="0" smtClean="0">
                <a:effectLst/>
                <a:latin typeface="Times New Roman" panose="02020603050405020304" pitchFamily="18" charset="0"/>
                <a:ea typeface="Times New Roman" panose="02020603050405020304" pitchFamily="18" charset="0"/>
                <a:cs typeface="B Nazanin" panose="00000400000000000000" pitchFamily="2" charset="-78"/>
              </a:rPr>
              <a:t>وﻇﻴﻔﺔ </a:t>
            </a:r>
            <a:r>
              <a:rPr lang="en-US" sz="2500" dirty="0" smtClean="0">
                <a:effectLst/>
                <a:latin typeface="Times New Roman" panose="02020603050405020304" pitchFamily="18" charset="0"/>
                <a:ea typeface="Times New Roman" panose="02020603050405020304" pitchFamily="18" charset="0"/>
                <a:cs typeface="B Nazanin" panose="00000400000000000000" pitchFamily="2" charset="-78"/>
              </a:rPr>
              <a:t>ISP</a:t>
            </a:r>
            <a:r>
              <a:rPr lang="ar-SA" sz="2500" dirty="0" smtClean="0">
                <a:effectLst/>
                <a:latin typeface="Times New Roman" panose="02020603050405020304" pitchFamily="18" charset="0"/>
                <a:ea typeface="Times New Roman" panose="02020603050405020304" pitchFamily="18" charset="0"/>
                <a:cs typeface="B Nazanin" panose="00000400000000000000" pitchFamily="2" charset="-78"/>
              </a:rPr>
              <a:t>، ﺑﻌﻨﻮان ﻳﻚ ﺷﺮﻛﺖ، اراﺋﻪ ﺧﺪﻣﺎت اﺗﺼﺎل ﺑﻪ اﻳﻨﺘﺮﻧﺖ، ﺑﻪ اﻓﺮاد و ﻧﻴﺰ ﺷﺮﻛﺘﻬﺎﺳﺖ</a:t>
            </a:r>
            <a:r>
              <a:rPr lang="ar-SA" sz="2500" dirty="0">
                <a:latin typeface="Times New Roman" panose="02020603050405020304" pitchFamily="18" charset="0"/>
                <a:ea typeface="Times New Roman" panose="02020603050405020304" pitchFamily="18" charset="0"/>
                <a:cs typeface="B Nazanin" panose="00000400000000000000" pitchFamily="2" charset="-78"/>
              </a:rPr>
              <a:t>. راﻳﺎﻧﻪﻫﺎﻣﻌﻤﻮﻻً از ﻃﺮﻳﻖ ﺧﻂ ﺗﻠﻔﻦ ﺑﻪ </a:t>
            </a:r>
            <a:r>
              <a:rPr lang="en-US" sz="2500" dirty="0">
                <a:latin typeface="Times New Roman" panose="02020603050405020304" pitchFamily="18" charset="0"/>
                <a:ea typeface="Times New Roman" panose="02020603050405020304" pitchFamily="18" charset="0"/>
                <a:cs typeface="B Nazanin" panose="00000400000000000000" pitchFamily="2" charset="-78"/>
              </a:rPr>
              <a:t>ISP</a:t>
            </a:r>
            <a:r>
              <a:rPr lang="ar-SA" sz="2500" dirty="0">
                <a:latin typeface="Times New Roman" panose="02020603050405020304" pitchFamily="18" charset="0"/>
                <a:ea typeface="Times New Roman" panose="02020603050405020304" pitchFamily="18" charset="0"/>
                <a:cs typeface="B Nazanin" panose="00000400000000000000" pitchFamily="2" charset="-78"/>
              </a:rPr>
              <a:t> وﺻﻞ ﻣﻰﺷﻮﻧﺪ و وﻗﺘﻰ ﺑﻪ اﻳﻨﺘﺮﻧﺖ وﺻﻞ ﺷﺪﻧﺪ، ﺑﻪ روﺷﻰ ﺑﺮاى ﺣﺮﻛﺖ در ﺻﻔﺤﺎت وب،</a:t>
            </a:r>
            <a:r>
              <a:rPr lang="fa-IR" sz="2500" dirty="0">
                <a:latin typeface="Times New Roman" panose="02020603050405020304" pitchFamily="18" charset="0"/>
                <a:ea typeface="Times New Roman" panose="02020603050405020304" pitchFamily="18" charset="0"/>
                <a:cs typeface="B Nazanin" panose="00000400000000000000" pitchFamily="2" charset="-78"/>
              </a:rPr>
              <a:t> </a:t>
            </a:r>
            <a:r>
              <a:rPr lang="ar-SA" sz="2500" dirty="0">
                <a:latin typeface="Times New Roman" panose="02020603050405020304" pitchFamily="18" charset="0"/>
                <a:ea typeface="Times New Roman" panose="02020603050405020304" pitchFamily="18" charset="0"/>
                <a:cs typeface="B Nazanin" panose="00000400000000000000" pitchFamily="2" charset="-78"/>
              </a:rPr>
              <a:t>ﺳﻨﺪﻫﺎى ﻣﺨﺘﻠﻒ ﻳﺎ ﻣﻨﺎﺑﻊ اﻳﻨﺘﺮﻧﺘﻰ دﻳﮕﺮ </a:t>
            </a:r>
            <a:r>
              <a:rPr lang="fa-IR" sz="2500" dirty="0" smtClean="0">
                <a:latin typeface="Times New Roman" panose="02020603050405020304" pitchFamily="18" charset="0"/>
                <a:ea typeface="Times New Roman" panose="02020603050405020304" pitchFamily="18" charset="0"/>
                <a:cs typeface="B Nazanin" panose="00000400000000000000" pitchFamily="2" charset="-78"/>
              </a:rPr>
              <a:t>نیاز </a:t>
            </a:r>
            <a:r>
              <a:rPr lang="ar-SA" sz="2500" dirty="0" smtClean="0">
                <a:latin typeface="Times New Roman" panose="02020603050405020304" pitchFamily="18" charset="0"/>
                <a:ea typeface="Times New Roman" panose="02020603050405020304" pitchFamily="18" charset="0"/>
                <a:cs typeface="B Nazanin" panose="00000400000000000000" pitchFamily="2" charset="-78"/>
              </a:rPr>
              <a:t>دارﻧﺪ</a:t>
            </a:r>
            <a:r>
              <a:rPr lang="ar-SA" sz="2500" dirty="0">
                <a:latin typeface="Times New Roman" panose="02020603050405020304" pitchFamily="18" charset="0"/>
                <a:ea typeface="Times New Roman" panose="02020603050405020304" pitchFamily="18" charset="0"/>
                <a:cs typeface="B Nazanin" panose="00000400000000000000" pitchFamily="2" charset="-78"/>
              </a:rPr>
              <a:t>. ﺑﺮاى ﺗﺎﻣﻴﻦ اﻳﻦ ﻣﻬﻢ ﻳﻚ </a:t>
            </a:r>
            <a:r>
              <a:rPr lang="en-US" sz="2500" dirty="0">
                <a:latin typeface="Times New Roman" panose="02020603050405020304" pitchFamily="18" charset="0"/>
                <a:ea typeface="Times New Roman" panose="02020603050405020304" pitchFamily="18" charset="0"/>
                <a:cs typeface="B Nazanin" panose="00000400000000000000" pitchFamily="2" charset="-78"/>
              </a:rPr>
              <a:t>URL</a:t>
            </a:r>
            <a:r>
              <a:rPr lang="ar-SA" sz="2500" dirty="0">
                <a:latin typeface="Times New Roman" panose="02020603050405020304" pitchFamily="18" charset="0"/>
                <a:ea typeface="Times New Roman" panose="02020603050405020304" pitchFamily="18" charset="0"/>
                <a:cs typeface="B Nazanin" panose="00000400000000000000" pitchFamily="2" charset="-78"/>
              </a:rPr>
              <a:t> ﻻزم اﺳﺖ.</a:t>
            </a:r>
            <a:endParaRPr lang="fa-IR" sz="2500" dirty="0">
              <a:latin typeface="Times New Roman" panose="02020603050405020304" pitchFamily="18" charset="0"/>
              <a:ea typeface="Times New Roman" panose="02020603050405020304" pitchFamily="18" charset="0"/>
              <a:cs typeface="B Nazanin" panose="00000400000000000000" pitchFamily="2" charset="-78"/>
            </a:endParaRPr>
          </a:p>
          <a:p>
            <a:pPr marL="342900" indent="-342900" algn="r" rtl="1">
              <a:lnSpc>
                <a:spcPct val="107000"/>
              </a:lnSpc>
              <a:buFont typeface="Wingdings" panose="05000000000000000000" pitchFamily="2" charset="2"/>
              <a:buChar char="§"/>
            </a:pPr>
            <a:r>
              <a:rPr lang="ar-SA" sz="2500" dirty="0">
                <a:latin typeface="Times New Roman" panose="02020603050405020304" pitchFamily="18" charset="0"/>
                <a:ea typeface="Times New Roman" panose="02020603050405020304" pitchFamily="18" charset="0"/>
                <a:cs typeface="B Nazanin" panose="00000400000000000000" pitchFamily="2" charset="-78"/>
              </a:rPr>
              <a:t> </a:t>
            </a:r>
            <a:r>
              <a:rPr lang="en-US" sz="2500" dirty="0" smtClean="0">
                <a:latin typeface="Times New Roman" panose="02020603050405020304" pitchFamily="18" charset="0"/>
                <a:ea typeface="Times New Roman" panose="02020603050405020304" pitchFamily="18" charset="0"/>
                <a:cs typeface="B Nazanin" panose="00000400000000000000" pitchFamily="2" charset="-78"/>
              </a:rPr>
              <a:t>URL</a:t>
            </a:r>
            <a:r>
              <a:rPr lang="ar-SA" sz="2500" dirty="0" smtClean="0">
                <a:latin typeface="Times New Roman" panose="02020603050405020304" pitchFamily="18" charset="0"/>
                <a:ea typeface="Times New Roman" panose="02020603050405020304" pitchFamily="18" charset="0"/>
                <a:cs typeface="B Nazanin" panose="00000400000000000000" pitchFamily="2" charset="-78"/>
              </a:rPr>
              <a:t> </a:t>
            </a:r>
            <a:r>
              <a:rPr lang="en-US" sz="2500" dirty="0" smtClean="0">
                <a:latin typeface="Times New Roman" panose="02020603050405020304" pitchFamily="18" charset="0"/>
                <a:ea typeface="Times New Roman" panose="02020603050405020304" pitchFamily="18" charset="0"/>
                <a:cs typeface="B Nazanin" panose="00000400000000000000" pitchFamily="2" charset="-78"/>
              </a:rPr>
              <a:t>:</a:t>
            </a:r>
            <a:endParaRPr lang="fa-IR" sz="2500" dirty="0">
              <a:latin typeface="Times New Roman" panose="02020603050405020304" pitchFamily="18" charset="0"/>
              <a:ea typeface="Times New Roman" panose="02020603050405020304" pitchFamily="18" charset="0"/>
              <a:cs typeface="B Nazanin" panose="00000400000000000000" pitchFamily="2" charset="-78"/>
            </a:endParaRPr>
          </a:p>
          <a:p>
            <a:pPr algn="r" rtl="1">
              <a:lnSpc>
                <a:spcPct val="107000"/>
              </a:lnSpc>
            </a:pPr>
            <a:r>
              <a:rPr lang="ar-SA" sz="2500" dirty="0" smtClean="0">
                <a:latin typeface="Times New Roman" panose="02020603050405020304" pitchFamily="18" charset="0"/>
                <a:ea typeface="Times New Roman" panose="02020603050405020304" pitchFamily="18" charset="0"/>
                <a:cs typeface="B Nazanin" panose="00000400000000000000" pitchFamily="2" charset="-78"/>
              </a:rPr>
              <a:t>آدرس </a:t>
            </a:r>
            <a:r>
              <a:rPr lang="ar-SA" sz="2500" dirty="0">
                <a:latin typeface="Times New Roman" panose="02020603050405020304" pitchFamily="18" charset="0"/>
                <a:ea typeface="Times New Roman" panose="02020603050405020304" pitchFamily="18" charset="0"/>
                <a:cs typeface="B Nazanin" panose="00000400000000000000" pitchFamily="2" charset="-78"/>
              </a:rPr>
              <a:t>ﻫﺮ ﻣﻨﺒﻊ روى اﻳﻨﺘﺮﻧﺖ</a:t>
            </a:r>
            <a:r>
              <a:rPr lang="fa-IR" sz="2500" dirty="0">
                <a:latin typeface="Times New Roman" panose="02020603050405020304" pitchFamily="18" charset="0"/>
                <a:ea typeface="Times New Roman" panose="02020603050405020304" pitchFamily="18" charset="0"/>
                <a:cs typeface="B Nazanin" panose="00000400000000000000" pitchFamily="2" charset="-78"/>
              </a:rPr>
              <a:t> </a:t>
            </a:r>
            <a:r>
              <a:rPr lang="ar-SA" sz="2500" dirty="0">
                <a:latin typeface="Times New Roman" panose="02020603050405020304" pitchFamily="18" charset="0"/>
                <a:ea typeface="Times New Roman" panose="02020603050405020304" pitchFamily="18" charset="0"/>
                <a:cs typeface="B Nazanin" panose="00000400000000000000" pitchFamily="2" charset="-78"/>
              </a:rPr>
              <a:t>اﺳﺖ و ﺷﺎﻣﻞ دو ﺑﺨﺶ اﺳﺖ. ﺑﺨﺶ اول ﭘﺮوﺗﻜﻞ و ﺑﺨﺶ دوم آدرس </a:t>
            </a:r>
            <a:r>
              <a:rPr lang="en-US" sz="2500" dirty="0">
                <a:latin typeface="Times New Roman" panose="02020603050405020304" pitchFamily="18" charset="0"/>
                <a:ea typeface="Times New Roman" panose="02020603050405020304" pitchFamily="18" charset="0"/>
                <a:cs typeface="B Nazanin" panose="00000400000000000000" pitchFamily="2" charset="-78"/>
              </a:rPr>
              <a:t>IP</a:t>
            </a:r>
            <a:r>
              <a:rPr lang="ar-SA" sz="2500" dirty="0">
                <a:latin typeface="Times New Roman" panose="02020603050405020304" pitchFamily="18" charset="0"/>
                <a:ea typeface="Times New Roman" panose="02020603050405020304" pitchFamily="18" charset="0"/>
                <a:cs typeface="B Nazanin" panose="00000400000000000000" pitchFamily="2" charset="-78"/>
              </a:rPr>
              <a:t> ﻳﺎ ﻧﺎم داﻣﻨﻪ اﺳﺖ</a:t>
            </a:r>
            <a:r>
              <a:rPr lang="ar-SA" sz="2500" dirty="0" smtClean="0">
                <a:latin typeface="Times New Roman" panose="02020603050405020304" pitchFamily="18" charset="0"/>
                <a:ea typeface="Times New Roman" panose="02020603050405020304" pitchFamily="18" charset="0"/>
                <a:cs typeface="B Nazanin" panose="00000400000000000000" pitchFamily="2" charset="-78"/>
              </a:rPr>
              <a:t>.</a:t>
            </a:r>
            <a:endParaRPr lang="fa-IR" sz="2500" dirty="0" smtClean="0">
              <a:latin typeface="Times New Roman" panose="02020603050405020304" pitchFamily="18" charset="0"/>
              <a:ea typeface="Times New Roman" panose="02020603050405020304" pitchFamily="18" charset="0"/>
              <a:cs typeface="B Nazanin" panose="00000400000000000000" pitchFamily="2" charset="-78"/>
            </a:endParaRPr>
          </a:p>
          <a:p>
            <a:pPr marL="355600" algn="r" rtl="1">
              <a:lnSpc>
                <a:spcPct val="107000"/>
              </a:lnSpc>
            </a:pPr>
            <a:r>
              <a:rPr lang="en-US" sz="2500" dirty="0">
                <a:latin typeface="Times New Roman" panose="02020603050405020304" pitchFamily="18" charset="0"/>
                <a:ea typeface="Times New Roman" panose="02020603050405020304" pitchFamily="18" charset="0"/>
                <a:cs typeface="B Nazanin" panose="00000400000000000000" pitchFamily="2" charset="-78"/>
              </a:rPr>
              <a:t>HTTP://www.ISVGroup.com</a:t>
            </a:r>
            <a:r>
              <a:rPr lang="fa-IR" sz="2500" dirty="0">
                <a:latin typeface="Times New Roman" panose="02020603050405020304" pitchFamily="18" charset="0"/>
                <a:ea typeface="Times New Roman" panose="02020603050405020304" pitchFamily="18" charset="0"/>
                <a:cs typeface="B Nazanin" panose="00000400000000000000" pitchFamily="2" charset="-78"/>
              </a:rPr>
              <a:t> </a:t>
            </a:r>
            <a:r>
              <a:rPr lang="ar-SA" sz="2500" dirty="0" smtClean="0">
                <a:latin typeface="Times New Roman" panose="02020603050405020304" pitchFamily="18" charset="0"/>
                <a:ea typeface="Times New Roman" panose="02020603050405020304" pitchFamily="18" charset="0"/>
                <a:cs typeface="B Nazanin" panose="00000400000000000000" pitchFamily="2" charset="-78"/>
              </a:rPr>
              <a:t>ﻣﺜﺎل </a:t>
            </a:r>
            <a:r>
              <a:rPr lang="ar-SA" sz="2500" dirty="0">
                <a:latin typeface="Times New Roman" panose="02020603050405020304" pitchFamily="18" charset="0"/>
                <a:ea typeface="Times New Roman" panose="02020603050405020304" pitchFamily="18" charset="0"/>
                <a:cs typeface="B Nazanin" panose="00000400000000000000" pitchFamily="2" charset="-78"/>
              </a:rPr>
              <a:t>ﺧﻮﺑﻰ از </a:t>
            </a:r>
            <a:r>
              <a:rPr lang="en-US" sz="2500" dirty="0" smtClean="0">
                <a:latin typeface="Times New Roman" panose="02020603050405020304" pitchFamily="18" charset="0"/>
                <a:ea typeface="Times New Roman" panose="02020603050405020304" pitchFamily="18" charset="0"/>
                <a:cs typeface="B Nazanin" panose="00000400000000000000" pitchFamily="2" charset="-78"/>
              </a:rPr>
              <a:t>URL</a:t>
            </a:r>
            <a:r>
              <a:rPr lang="ar-SA" sz="2500" dirty="0" smtClean="0">
                <a:latin typeface="Times New Roman" panose="02020603050405020304" pitchFamily="18" charset="0"/>
                <a:ea typeface="Times New Roman" panose="02020603050405020304" pitchFamily="18" charset="0"/>
                <a:cs typeface="B Nazanin" panose="00000400000000000000" pitchFamily="2" charset="-78"/>
              </a:rPr>
              <a:t> </a:t>
            </a:r>
            <a:r>
              <a:rPr lang="ar-SA" sz="2500" dirty="0">
                <a:latin typeface="Times New Roman" panose="02020603050405020304" pitchFamily="18" charset="0"/>
                <a:ea typeface="Times New Roman" panose="02020603050405020304" pitchFamily="18" charset="0"/>
                <a:cs typeface="B Nazanin" panose="00000400000000000000" pitchFamily="2" charset="-78"/>
              </a:rPr>
              <a:t>اﺳﺖ.</a:t>
            </a:r>
            <a:endParaRPr lang="en-US" sz="2500" dirty="0">
              <a:latin typeface="Times New Roman" panose="02020603050405020304" pitchFamily="18" charset="0"/>
              <a:ea typeface="Times New Roman" panose="02020603050405020304" pitchFamily="18" charset="0"/>
              <a:cs typeface="B Nazanin" panose="00000400000000000000" pitchFamily="2" charset="-78"/>
            </a:endParaRPr>
          </a:p>
          <a:p>
            <a:pPr marL="355600" algn="r" rtl="1">
              <a:lnSpc>
                <a:spcPct val="107000"/>
              </a:lnSpc>
            </a:pPr>
            <a:r>
              <a:rPr lang="ar-SA" sz="2500" dirty="0">
                <a:latin typeface="Times New Roman" panose="02020603050405020304" pitchFamily="18" charset="0"/>
                <a:ea typeface="Times New Roman" panose="02020603050405020304" pitchFamily="18" charset="0"/>
                <a:cs typeface="B Nazanin" panose="00000400000000000000" pitchFamily="2" charset="-78"/>
              </a:rPr>
              <a:t> در ﻣﺜﺎل</a:t>
            </a:r>
            <a:r>
              <a:rPr lang="en-US" sz="2500" dirty="0">
                <a:latin typeface="Times New Roman" panose="02020603050405020304" pitchFamily="18" charset="0"/>
                <a:ea typeface="Times New Roman" panose="02020603050405020304" pitchFamily="18" charset="0"/>
                <a:cs typeface="B Nazanin" panose="00000400000000000000" pitchFamily="2" charset="-78"/>
              </a:rPr>
              <a:t>:</a:t>
            </a:r>
            <a:r>
              <a:rPr lang="ar-SA" sz="2500" dirty="0">
                <a:latin typeface="Times New Roman" panose="02020603050405020304" pitchFamily="18" charset="0"/>
                <a:ea typeface="Times New Roman" panose="02020603050405020304" pitchFamily="18" charset="0"/>
                <a:cs typeface="B Nazanin" panose="00000400000000000000" pitchFamily="2" charset="-78"/>
              </a:rPr>
              <a:t> ﺑﺨﺶ اول ﻳﺎ </a:t>
            </a:r>
            <a:r>
              <a:rPr lang="en-US" sz="2500" dirty="0">
                <a:latin typeface="Times New Roman" panose="02020603050405020304" pitchFamily="18" charset="0"/>
                <a:ea typeface="Times New Roman" panose="02020603050405020304" pitchFamily="18" charset="0"/>
                <a:cs typeface="B Nazanin" panose="00000400000000000000" pitchFamily="2" charset="-78"/>
              </a:rPr>
              <a:t>HTTP://</a:t>
            </a:r>
            <a:r>
              <a:rPr lang="ar-SA" sz="2500" dirty="0">
                <a:latin typeface="Times New Roman" panose="02020603050405020304" pitchFamily="18" charset="0"/>
                <a:ea typeface="Times New Roman" panose="02020603050405020304" pitchFamily="18" charset="0"/>
                <a:cs typeface="B Nazanin" panose="00000400000000000000" pitchFamily="2" charset="-78"/>
              </a:rPr>
              <a:t> ﺑﻴﺎﻧﮕﺮ ﭘﺮوﺗﻜﻞ</a:t>
            </a:r>
            <a:r>
              <a:rPr lang="fa-IR" sz="2500" dirty="0">
                <a:latin typeface="Times New Roman" panose="02020603050405020304" pitchFamily="18" charset="0"/>
                <a:ea typeface="Times New Roman" panose="02020603050405020304" pitchFamily="18" charset="0"/>
                <a:cs typeface="B Nazanin" panose="00000400000000000000" pitchFamily="2" charset="-78"/>
              </a:rPr>
              <a:t> </a:t>
            </a:r>
            <a:r>
              <a:rPr lang="ar-SA" sz="2500" dirty="0">
                <a:latin typeface="Times New Roman" panose="02020603050405020304" pitchFamily="18" charset="0"/>
                <a:ea typeface="Times New Roman" panose="02020603050405020304" pitchFamily="18" charset="0"/>
                <a:cs typeface="B Nazanin" panose="00000400000000000000" pitchFamily="2" charset="-78"/>
              </a:rPr>
              <a:t>ﻣﻮرد اﺳﺘﻔﺎده اﺳﺖ. </a:t>
            </a:r>
            <a:endParaRPr lang="en-US" sz="2500" dirty="0">
              <a:latin typeface="Times New Roman" panose="02020603050405020304" pitchFamily="18" charset="0"/>
              <a:ea typeface="Times New Roman" panose="02020603050405020304" pitchFamily="18" charset="0"/>
              <a:cs typeface="B Nazanin" panose="00000400000000000000" pitchFamily="2" charset="-78"/>
            </a:endParaRPr>
          </a:p>
          <a:p>
            <a:pPr marL="355600" algn="r" rtl="1">
              <a:lnSpc>
                <a:spcPct val="107000"/>
              </a:lnSpc>
            </a:pPr>
            <a:r>
              <a:rPr lang="ar-SA" sz="2500" dirty="0">
                <a:latin typeface="Times New Roman" panose="02020603050405020304" pitchFamily="18" charset="0"/>
                <a:ea typeface="Times New Roman" panose="02020603050405020304" pitchFamily="18" charset="0"/>
                <a:cs typeface="B Nazanin" panose="00000400000000000000" pitchFamily="2" charset="-78"/>
              </a:rPr>
              <a:t>ﺑﺨﺶ دوم </a:t>
            </a:r>
            <a:r>
              <a:rPr lang="en-US" sz="2500" dirty="0">
                <a:latin typeface="Times New Roman" panose="02020603050405020304" pitchFamily="18" charset="0"/>
                <a:ea typeface="Times New Roman" panose="02020603050405020304" pitchFamily="18" charset="0"/>
                <a:cs typeface="B Nazanin" panose="00000400000000000000" pitchFamily="2" charset="-78"/>
              </a:rPr>
              <a:t>URL</a:t>
            </a:r>
            <a:r>
              <a:rPr lang="ar-SA" sz="2500" dirty="0">
                <a:latin typeface="Times New Roman" panose="02020603050405020304" pitchFamily="18" charset="0"/>
                <a:ea typeface="Times New Roman" panose="02020603050405020304" pitchFamily="18" charset="0"/>
                <a:cs typeface="B Nazanin" panose="00000400000000000000" pitchFamily="2" charset="-78"/>
              </a:rPr>
              <a:t> </a:t>
            </a:r>
            <a:r>
              <a:rPr lang="fa-IR" sz="2500" dirty="0" smtClean="0">
                <a:latin typeface="Times New Roman" panose="02020603050405020304" pitchFamily="18" charset="0"/>
                <a:ea typeface="Times New Roman" panose="02020603050405020304" pitchFamily="18" charset="0"/>
                <a:cs typeface="B Nazanin" panose="00000400000000000000" pitchFamily="2" charset="-78"/>
              </a:rPr>
              <a:t>:</a:t>
            </a:r>
            <a:r>
              <a:rPr lang="ar-SA" sz="2500" dirty="0" smtClean="0">
                <a:latin typeface="Times New Roman" panose="02020603050405020304" pitchFamily="18" charset="0"/>
                <a:ea typeface="Times New Roman" panose="02020603050405020304" pitchFamily="18" charset="0"/>
                <a:cs typeface="B Nazanin" panose="00000400000000000000" pitchFamily="2" charset="-78"/>
              </a:rPr>
              <a:t>آدرس </a:t>
            </a:r>
            <a:r>
              <a:rPr lang="ar-SA" sz="2500" dirty="0">
                <a:latin typeface="Times New Roman" panose="02020603050405020304" pitchFamily="18" charset="0"/>
                <a:ea typeface="Times New Roman" panose="02020603050405020304" pitchFamily="18" charset="0"/>
                <a:cs typeface="B Nazanin" panose="00000400000000000000" pitchFamily="2" charset="-78"/>
              </a:rPr>
              <a:t>اﺳﺖ ﻳﻌﻨﻰ </a:t>
            </a:r>
            <a:r>
              <a:rPr lang="en-US" sz="2500" dirty="0">
                <a:solidFill>
                  <a:srgbClr val="0563C1"/>
                </a:solidFill>
                <a:latin typeface="Times New Roman" panose="02020603050405020304" pitchFamily="18" charset="0"/>
                <a:ea typeface="Times New Roman" panose="02020603050405020304" pitchFamily="18" charset="0"/>
                <a:cs typeface="B Nazanin" panose="00000400000000000000" pitchFamily="2" charset="-78"/>
                <a:hlinkClick r:id="rId4"/>
              </a:rPr>
              <a:t>www.</a:t>
            </a:r>
            <a:r>
              <a:rPr lang="ar-SA" sz="2500" dirty="0">
                <a:latin typeface="Times New Roman" panose="02020603050405020304" pitchFamily="18" charset="0"/>
                <a:ea typeface="Times New Roman" panose="02020603050405020304" pitchFamily="18" charset="0"/>
                <a:cs typeface="B Nazanin" panose="00000400000000000000" pitchFamily="2" charset="-78"/>
              </a:rPr>
              <a:t>ISVGroup</a:t>
            </a:r>
            <a:r>
              <a:rPr lang="en-US" sz="2500" dirty="0" smtClean="0">
                <a:latin typeface="Times New Roman" panose="02020603050405020304" pitchFamily="18" charset="0"/>
                <a:ea typeface="Times New Roman" panose="02020603050405020304" pitchFamily="18" charset="0"/>
                <a:cs typeface="B Nazanin" panose="00000400000000000000" pitchFamily="2" charset="-78"/>
              </a:rPr>
              <a:t>.com</a:t>
            </a:r>
            <a:endParaRPr lang="en-US" sz="32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5" name="Rectangle 4"/>
          <p:cNvSpPr/>
          <p:nvPr/>
        </p:nvSpPr>
        <p:spPr>
          <a:xfrm>
            <a:off x="10526022" y="525572"/>
            <a:ext cx="1029449" cy="477054"/>
          </a:xfrm>
          <a:prstGeom prst="rect">
            <a:avLst/>
          </a:prstGeom>
        </p:spPr>
        <p:txBody>
          <a:bodyPr wrap="none">
            <a:spAutoFit/>
          </a:bodyPr>
          <a:lstStyle/>
          <a:p>
            <a:pPr marL="342900" indent="-342900" algn="r" rtl="1">
              <a:buFont typeface="Wingdings" panose="05000000000000000000" pitchFamily="2" charset="2"/>
              <a:buChar char="§"/>
            </a:pPr>
            <a:r>
              <a:rPr lang="en-US" sz="2500" b="1" dirty="0" smtClean="0">
                <a:latin typeface="Times New Roman" panose="02020603050405020304" pitchFamily="18" charset="0"/>
                <a:ea typeface="Times New Roman" panose="02020603050405020304" pitchFamily="18" charset="0"/>
                <a:cs typeface="B Yagut" panose="00000400000000000000" pitchFamily="2" charset="-78"/>
              </a:rPr>
              <a:t>ISP</a:t>
            </a:r>
            <a:endParaRPr lang="fa-IR" sz="2500" b="1" dirty="0">
              <a:cs typeface="B Yagut" panose="00000400000000000000" pitchFamily="2" charset="-78"/>
            </a:endParaRPr>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05403023"/>
      </p:ext>
    </p:extLst>
  </p:cSld>
  <p:clrMapOvr>
    <a:masterClrMapping/>
  </p:clrMapOvr>
  <mc:AlternateContent xmlns:mc="http://schemas.openxmlformats.org/markup-compatibility/2006" xmlns:p14="http://schemas.microsoft.com/office/powerpoint/2010/main">
    <mc:Choice Requires="p14">
      <p:transition spd="slow" p14:dur="2000" advTm="78347"/>
    </mc:Choice>
    <mc:Fallback xmlns="">
      <p:transition spd="slow" advTm="78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844104" y="2332010"/>
            <a:ext cx="7682032" cy="3379525"/>
          </a:xfrm>
          <a:prstGeom prst="rect">
            <a:avLst/>
          </a:prstGeom>
          <a:ln w="88900" cap="sq" cmpd="thickThin">
            <a:solidFill>
              <a:srgbClr val="000000"/>
            </a:solidFill>
            <a:prstDash val="solid"/>
            <a:miter lim="800000"/>
          </a:ln>
          <a:effectLst>
            <a:innerShdw blurRad="76200">
              <a:srgbClr val="000000"/>
            </a:innerShdw>
          </a:effectLst>
        </p:spPr>
      </p:pic>
      <p:sp>
        <p:nvSpPr>
          <p:cNvPr id="3" name="Rectangle 2"/>
          <p:cNvSpPr/>
          <p:nvPr/>
        </p:nvSpPr>
        <p:spPr>
          <a:xfrm>
            <a:off x="351692" y="494910"/>
            <a:ext cx="11471113" cy="1327286"/>
          </a:xfrm>
          <a:prstGeom prst="rect">
            <a:avLst/>
          </a:prstGeom>
        </p:spPr>
        <p:txBody>
          <a:bodyPr wrap="square">
            <a:spAutoFit/>
          </a:bodyPr>
          <a:lstStyle/>
          <a:p>
            <a:pPr algn="r" rtl="1">
              <a:lnSpc>
                <a:spcPct val="107000"/>
              </a:lnSpc>
            </a:pPr>
            <a:r>
              <a:rPr lang="ar-SA" sz="2500" dirty="0" smtClean="0">
                <a:effectLst/>
                <a:latin typeface="Times New Roman" panose="02020603050405020304" pitchFamily="18" charset="0"/>
                <a:ea typeface="Times New Roman" panose="02020603050405020304" pitchFamily="18" charset="0"/>
                <a:cs typeface="B Nazanin" panose="00000400000000000000" pitchFamily="2" charset="-78"/>
              </a:rPr>
              <a:t>اﮔﺮ اﻳﻦ </a:t>
            </a:r>
            <a:r>
              <a:rPr lang="en-US" sz="2500" dirty="0" smtClean="0">
                <a:effectLst/>
                <a:latin typeface="Times New Roman" panose="02020603050405020304" pitchFamily="18" charset="0"/>
                <a:ea typeface="Times New Roman" panose="02020603050405020304" pitchFamily="18" charset="0"/>
                <a:cs typeface="B Nazanin" panose="00000400000000000000" pitchFamily="2" charset="-78"/>
              </a:rPr>
              <a:t>URL</a:t>
            </a:r>
            <a:r>
              <a:rPr lang="ar-SA" sz="2500" dirty="0" smtClean="0">
                <a:effectLst/>
                <a:latin typeface="Times New Roman" panose="02020603050405020304" pitchFamily="18" charset="0"/>
                <a:ea typeface="Times New Roman" panose="02020603050405020304" pitchFamily="18" charset="0"/>
                <a:cs typeface="B Nazanin" panose="00000400000000000000" pitchFamily="2" charset="-78"/>
              </a:rPr>
              <a:t> در ﻣﺮورﮔﺮ وب ﺗﺎﻳﭗ ﺷﻮد،ﺻﻔﺤﺔ </a:t>
            </a:r>
            <a:r>
              <a:rPr lang="en-US" sz="2500" dirty="0" smtClean="0">
                <a:effectLst/>
                <a:latin typeface="Times New Roman" panose="02020603050405020304" pitchFamily="18" charset="0"/>
                <a:ea typeface="Times New Roman" panose="02020603050405020304" pitchFamily="18" charset="0"/>
                <a:cs typeface="B Nazanin" panose="00000400000000000000" pitchFamily="2" charset="-78"/>
              </a:rPr>
              <a:t>www.ISVGroup.com</a:t>
            </a:r>
            <a:r>
              <a:rPr lang="ar-SA" sz="2500" dirty="0" smtClean="0">
                <a:effectLst/>
                <a:latin typeface="Times New Roman" panose="02020603050405020304" pitchFamily="18" charset="0"/>
                <a:ea typeface="Times New Roman" panose="02020603050405020304" pitchFamily="18" charset="0"/>
                <a:cs typeface="B Nazanin" panose="00000400000000000000" pitchFamily="2" charset="-78"/>
              </a:rPr>
              <a:t> ﻧﺸﺎن داده ﻣﻰﺷﻮد. وﻗﺘﻰ ﻳﻚ ﺻﻔﺤﺔ وب ﻣﺸﺎﻫﺪه ﻣﻰ ﺷﻮد، ﻣﻰﺗﻮان ﺑﺎ </a:t>
            </a:r>
            <a:r>
              <a:rPr lang="en-US" sz="2500" u="none" strike="noStrike" dirty="0" smtClean="0">
                <a:solidFill>
                  <a:srgbClr val="0563C1"/>
                </a:solidFill>
                <a:effectLst/>
                <a:latin typeface="Times New Roman" panose="02020603050405020304" pitchFamily="18" charset="0"/>
                <a:ea typeface="Times New Roman" panose="02020603050405020304" pitchFamily="18" charset="0"/>
                <a:cs typeface="B Nazanin" panose="00000400000000000000" pitchFamily="2" charset="-78"/>
                <a:hlinkClick r:id="rId5"/>
              </a:rPr>
              <a:t>Hyper Link</a:t>
            </a:r>
            <a:r>
              <a:rPr lang="ar-SA" sz="2500" dirty="0" smtClean="0">
                <a:effectLst/>
                <a:latin typeface="Times New Roman" panose="02020603050405020304" pitchFamily="18" charset="0"/>
                <a:ea typeface="Times New Roman" panose="02020603050405020304" pitchFamily="18" charset="0"/>
                <a:cs typeface="B Nazanin" panose="00000400000000000000" pitchFamily="2" charset="-78"/>
              </a:rPr>
              <a:t>ﻫﺎى آن</a:t>
            </a:r>
            <a:r>
              <a:rPr lang="en-US" sz="2500" dirty="0" smtClean="0">
                <a:effectLst/>
                <a:latin typeface="Times New Roman" panose="02020603050405020304" pitchFamily="18" charset="0"/>
                <a:ea typeface="Times New Roman" panose="02020603050405020304" pitchFamily="18" charset="0"/>
                <a:cs typeface="B Nazanin" panose="00000400000000000000" pitchFamily="2" charset="-78"/>
              </a:rPr>
              <a:t> </a:t>
            </a:r>
            <a:r>
              <a:rPr lang="ar-SA" sz="2500" dirty="0" smtClean="0">
                <a:effectLst/>
                <a:latin typeface="Times New Roman" panose="02020603050405020304" pitchFamily="18" charset="0"/>
                <a:ea typeface="Times New Roman" panose="02020603050405020304" pitchFamily="18" charset="0"/>
                <a:cs typeface="B Nazanin" panose="00000400000000000000" pitchFamily="2" charset="-78"/>
              </a:rPr>
              <a:t>ﺑﻪ ﺻﻔﺤﺎت و اﺳﻨﺎد دﻳﮕﺮ ﻣﺮاﺟﻌﻪ ﻛﺮدﻣﻌﻤﻮﻻً. ﺑﺎﻳﺪ روى </a:t>
            </a:r>
            <a:r>
              <a:rPr lang="en-US" sz="2500" dirty="0" smtClean="0">
                <a:effectLst/>
                <a:latin typeface="Times New Roman" panose="02020603050405020304" pitchFamily="18" charset="0"/>
                <a:ea typeface="Times New Roman" panose="02020603050405020304" pitchFamily="18" charset="0"/>
                <a:cs typeface="B Nazanin" panose="00000400000000000000" pitchFamily="2" charset="-78"/>
              </a:rPr>
              <a:t>Hyper Link</a:t>
            </a:r>
            <a:r>
              <a:rPr lang="ar-SA" sz="2500" dirty="0" smtClean="0">
                <a:effectLst/>
                <a:latin typeface="Times New Roman" panose="02020603050405020304" pitchFamily="18" charset="0"/>
                <a:ea typeface="Times New Roman" panose="02020603050405020304" pitchFamily="18" charset="0"/>
                <a:cs typeface="B Nazanin" panose="00000400000000000000" pitchFamily="2" charset="-78"/>
              </a:rPr>
              <a:t> </a:t>
            </a:r>
            <a:r>
              <a:rPr lang="fa-IR" sz="2500" dirty="0" smtClean="0">
                <a:effectLst/>
                <a:latin typeface="Times New Roman" panose="02020603050405020304" pitchFamily="18" charset="0"/>
                <a:ea typeface="Times New Roman" panose="02020603050405020304" pitchFamily="18" charset="0"/>
                <a:cs typeface="B Nazanin" panose="00000400000000000000" pitchFamily="2" charset="-78"/>
              </a:rPr>
              <a:t>کلیک </a:t>
            </a:r>
            <a:r>
              <a:rPr lang="ar-SA" sz="2500" dirty="0" smtClean="0">
                <a:effectLst/>
                <a:latin typeface="Times New Roman" panose="02020603050405020304" pitchFamily="18" charset="0"/>
                <a:ea typeface="Times New Roman" panose="02020603050405020304" pitchFamily="18" charset="0"/>
                <a:cs typeface="B Nazanin" panose="00000400000000000000" pitchFamily="2" charset="-78"/>
              </a:rPr>
              <a:t>ﻛﺮد.</a:t>
            </a:r>
            <a:r>
              <a:rPr lang="fa-IR" sz="2500" dirty="0" smtClean="0">
                <a:effectLst/>
                <a:latin typeface="Times New Roman" panose="02020603050405020304" pitchFamily="18" charset="0"/>
                <a:ea typeface="Times New Roman" panose="02020603050405020304" pitchFamily="18" charset="0"/>
                <a:cs typeface="B Nazanin" panose="00000400000000000000" pitchFamily="2" charset="-78"/>
              </a:rPr>
              <a:t>شکل(1-16)</a:t>
            </a:r>
            <a:endParaRPr lang="fa-IR" sz="2500" dirty="0"/>
          </a:p>
        </p:txBody>
      </p:sp>
      <p:sp>
        <p:nvSpPr>
          <p:cNvPr id="4" name="Rectangle 3"/>
          <p:cNvSpPr/>
          <p:nvPr/>
        </p:nvSpPr>
        <p:spPr>
          <a:xfrm>
            <a:off x="4121086" y="5893803"/>
            <a:ext cx="1741182" cy="369332"/>
          </a:xfrm>
          <a:prstGeom prst="rect">
            <a:avLst/>
          </a:prstGeom>
        </p:spPr>
        <p:txBody>
          <a:bodyPr wrap="none">
            <a:spAutoFit/>
          </a:bodyPr>
          <a:lstStyle/>
          <a:p>
            <a:r>
              <a:rPr lang="en-US" dirty="0">
                <a:solidFill>
                  <a:srgbClr val="2D2D2D"/>
                </a:solidFill>
                <a:latin typeface="Vazir"/>
                <a:ea typeface="Times New Roman" panose="02020603050405020304" pitchFamily="18" charset="0"/>
                <a:cs typeface="B Yagut" panose="00000400000000000000" pitchFamily="2" charset="-78"/>
              </a:rPr>
              <a:t> </a:t>
            </a:r>
            <a:r>
              <a:rPr lang="en-US" dirty="0" smtClean="0">
                <a:solidFill>
                  <a:srgbClr val="2D2D2D"/>
                </a:solidFill>
                <a:latin typeface="Vazir"/>
                <a:ea typeface="Times New Roman" panose="02020603050405020304" pitchFamily="18" charset="0"/>
                <a:cs typeface="B Yagut" panose="00000400000000000000" pitchFamily="2" charset="-78"/>
              </a:rPr>
              <a:t>URL</a:t>
            </a:r>
            <a:r>
              <a:rPr lang="fa-IR" dirty="0" smtClean="0">
                <a:solidFill>
                  <a:srgbClr val="2D2D2D"/>
                </a:solidFill>
                <a:latin typeface="Vazir"/>
                <a:ea typeface="Times New Roman" panose="02020603050405020304" pitchFamily="18" charset="0"/>
                <a:cs typeface="B Yagut" panose="00000400000000000000" pitchFamily="2" charset="-78"/>
              </a:rPr>
              <a:t>شکل 1-16-</a:t>
            </a:r>
            <a:r>
              <a:rPr lang="en-US" dirty="0" smtClean="0">
                <a:solidFill>
                  <a:srgbClr val="2D2D2D"/>
                </a:solidFill>
                <a:latin typeface="Vazir"/>
                <a:ea typeface="Times New Roman" panose="02020603050405020304" pitchFamily="18" charset="0"/>
                <a:cs typeface="B Yagut" panose="00000400000000000000" pitchFamily="2" charset="-78"/>
              </a:rPr>
              <a:t> </a:t>
            </a:r>
            <a:endParaRPr lang="fa-IR"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31286842"/>
      </p:ext>
    </p:extLst>
  </p:cSld>
  <p:clrMapOvr>
    <a:masterClrMapping/>
  </p:clrMapOvr>
  <mc:AlternateContent xmlns:mc="http://schemas.openxmlformats.org/markup-compatibility/2006" xmlns:p14="http://schemas.microsoft.com/office/powerpoint/2010/main">
    <mc:Choice Requires="p14">
      <p:transition spd="slow" p14:dur="2000" advTm="26927"/>
    </mc:Choice>
    <mc:Fallback xmlns="">
      <p:transition spd="slow" advTm="26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403" y="641445"/>
            <a:ext cx="10224654" cy="627774"/>
          </a:xfr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fontScale="97500"/>
          </a:bodyPr>
          <a:lstStyle/>
          <a:p>
            <a:pPr algn="ctr" rtl="1"/>
            <a:r>
              <a:rPr lang="fa-IR" sz="3200" b="1" dirty="0">
                <a:cs typeface="B Yagut" panose="00000400000000000000" pitchFamily="2" charset="-78"/>
              </a:rPr>
              <a:t>جستجو در اينترنت</a:t>
            </a:r>
            <a:endParaRPr lang="en-AU" sz="3200" b="1" dirty="0">
              <a:cs typeface="B Yagut" panose="00000400000000000000" pitchFamily="2" charset="-78"/>
            </a:endParaRPr>
          </a:p>
        </p:txBody>
      </p:sp>
      <p:sp>
        <p:nvSpPr>
          <p:cNvPr id="3" name="Content Placeholder 2"/>
          <p:cNvSpPr>
            <a:spLocks noGrp="1"/>
          </p:cNvSpPr>
          <p:nvPr>
            <p:ph idx="1"/>
          </p:nvPr>
        </p:nvSpPr>
        <p:spPr/>
        <p:txBody>
          <a:bodyPr>
            <a:normAutofit/>
          </a:bodyPr>
          <a:lstStyle/>
          <a:p>
            <a:pPr algn="r" rtl="1"/>
            <a:r>
              <a:rPr lang="fa-IR" sz="2500" dirty="0">
                <a:cs typeface="B Yagut" panose="00000400000000000000" pitchFamily="2" charset="-78"/>
              </a:rPr>
              <a:t>موتورهاي جستجو </a:t>
            </a:r>
            <a:r>
              <a:rPr lang="fa-IR" sz="2500" dirty="0" smtClean="0">
                <a:cs typeface="B Yagut" panose="00000400000000000000" pitchFamily="2" charset="-78"/>
              </a:rPr>
              <a:t>(</a:t>
            </a:r>
            <a:r>
              <a:rPr lang="en-AU" sz="2500" dirty="0">
                <a:cs typeface="B Yagut" panose="00000400000000000000" pitchFamily="2" charset="-78"/>
              </a:rPr>
              <a:t>Search Engine</a:t>
            </a:r>
            <a:r>
              <a:rPr lang="fa-IR" sz="2500" dirty="0" smtClean="0">
                <a:cs typeface="B Yagut" panose="00000400000000000000" pitchFamily="2" charset="-78"/>
              </a:rPr>
              <a:t> )سايتهايي </a:t>
            </a:r>
            <a:r>
              <a:rPr lang="fa-IR" sz="2500" dirty="0">
                <a:cs typeface="B Yagut" panose="00000400000000000000" pitchFamily="2" charset="-78"/>
              </a:rPr>
              <a:t>هستند كه داراي برنامه </a:t>
            </a:r>
            <a:r>
              <a:rPr lang="fa-IR" sz="2500" dirty="0" smtClean="0">
                <a:cs typeface="B Yagut" panose="00000400000000000000" pitchFamily="2" charset="-78"/>
              </a:rPr>
              <a:t>جستجوگر </a:t>
            </a:r>
            <a:r>
              <a:rPr lang="fa-IR" sz="2500" dirty="0">
                <a:cs typeface="B Yagut" panose="00000400000000000000" pitchFamily="2" charset="-78"/>
              </a:rPr>
              <a:t>ميباشد از جمله موتورهاي جستجوگر معروف ميتوان موارد زير را نام برد. </a:t>
            </a:r>
            <a:endParaRPr lang="fa-IR" sz="2500" dirty="0" smtClean="0">
              <a:cs typeface="B Yagut" panose="00000400000000000000" pitchFamily="2" charset="-78"/>
            </a:endParaRPr>
          </a:p>
          <a:p>
            <a:pPr algn="r" rtl="1"/>
            <a:r>
              <a:rPr lang="fa-IR" sz="2500" dirty="0">
                <a:cs typeface="B Yagut" panose="00000400000000000000" pitchFamily="2" charset="-78"/>
              </a:rPr>
              <a:t> </a:t>
            </a:r>
            <a:r>
              <a:rPr lang="en-AU" sz="2500" dirty="0">
                <a:cs typeface="B Yagut" panose="00000400000000000000" pitchFamily="2" charset="-78"/>
              </a:rPr>
              <a:t>www.google.com </a:t>
            </a:r>
          </a:p>
          <a:p>
            <a:pPr algn="r" rtl="1"/>
            <a:r>
              <a:rPr lang="en-AU" sz="2500" dirty="0">
                <a:cs typeface="B Yagut" panose="00000400000000000000" pitchFamily="2" charset="-78"/>
              </a:rPr>
              <a:t> www.yahoo.com </a:t>
            </a:r>
          </a:p>
          <a:p>
            <a:pPr algn="r" rtl="1"/>
            <a:r>
              <a:rPr lang="en-AU" sz="2500" dirty="0">
                <a:cs typeface="B Yagut" panose="00000400000000000000" pitchFamily="2" charset="-78"/>
              </a:rPr>
              <a:t> www.Altavista.com </a:t>
            </a:r>
          </a:p>
          <a:p>
            <a:pPr algn="r" rtl="1"/>
            <a:r>
              <a:rPr lang="en-AU" sz="2500" dirty="0">
                <a:cs typeface="B Yagut" panose="00000400000000000000" pitchFamily="2" charset="-78"/>
              </a:rPr>
              <a:t> www.Infoseek.com </a:t>
            </a:r>
          </a:p>
          <a:p>
            <a:pPr algn="r" rtl="1"/>
            <a:r>
              <a:rPr lang="en-AU" sz="2500" dirty="0">
                <a:cs typeface="B Yagut" panose="00000400000000000000" pitchFamily="2" charset="-78"/>
              </a:rPr>
              <a:t> www.hotbot.com </a:t>
            </a:r>
          </a:p>
          <a:p>
            <a:pPr algn="r" rtl="1"/>
            <a:r>
              <a:rPr lang="en-AU" sz="2500" dirty="0">
                <a:cs typeface="B Yagut" panose="00000400000000000000" pitchFamily="2" charset="-78"/>
              </a:rPr>
              <a:t> www.msn.com </a:t>
            </a:r>
          </a:p>
          <a:p>
            <a:pPr algn="r" rtl="1"/>
            <a:endParaRPr lang="en-AU" sz="2500" dirty="0">
              <a:cs typeface="B Yagut" panose="00000400000000000000" pitchFamily="2" charset="-78"/>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224" y="3161336"/>
            <a:ext cx="5220072" cy="2338028"/>
          </a:xfrm>
          <a:prstGeom prst="rect">
            <a:avLst/>
          </a:prstGeom>
        </p:spPr>
      </p:pic>
      <p:sp>
        <p:nvSpPr>
          <p:cNvPr id="5" name="Rectangle 4"/>
          <p:cNvSpPr/>
          <p:nvPr/>
        </p:nvSpPr>
        <p:spPr>
          <a:xfrm>
            <a:off x="2292940" y="5699402"/>
            <a:ext cx="2688557" cy="338554"/>
          </a:xfrm>
          <a:prstGeom prst="rect">
            <a:avLst/>
          </a:prstGeom>
        </p:spPr>
        <p:txBody>
          <a:bodyPr wrap="none">
            <a:spAutoFit/>
          </a:bodyPr>
          <a:lstStyle/>
          <a:p>
            <a:r>
              <a:rPr lang="fa-IR" sz="1600" b="1" dirty="0" smtClean="0">
                <a:solidFill>
                  <a:srgbClr val="2D2D2D"/>
                </a:solidFill>
                <a:latin typeface="Vazir"/>
                <a:ea typeface="Times New Roman" panose="02020603050405020304" pitchFamily="18" charset="0"/>
                <a:cs typeface="B Yagut" panose="00000400000000000000" pitchFamily="2" charset="-78"/>
              </a:rPr>
              <a:t>شکل 1-17- موتور جستجو گوگل </a:t>
            </a:r>
            <a:r>
              <a:rPr lang="en-US" sz="1600" b="1" dirty="0" smtClean="0">
                <a:solidFill>
                  <a:srgbClr val="2D2D2D"/>
                </a:solidFill>
                <a:latin typeface="Vazir"/>
                <a:ea typeface="Times New Roman" panose="02020603050405020304" pitchFamily="18" charset="0"/>
                <a:cs typeface="B Yagut" panose="00000400000000000000" pitchFamily="2" charset="-78"/>
              </a:rPr>
              <a:t> </a:t>
            </a:r>
            <a:endParaRPr lang="fa-IR" sz="1600" b="1" dirty="0"/>
          </a:p>
        </p:txBody>
      </p: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04693016"/>
      </p:ext>
    </p:extLst>
  </p:cSld>
  <p:clrMapOvr>
    <a:masterClrMapping/>
  </p:clrMapOvr>
  <mc:AlternateContent xmlns:mc="http://schemas.openxmlformats.org/markup-compatibility/2006" xmlns:p14="http://schemas.microsoft.com/office/powerpoint/2010/main">
    <mc:Choice Requires="p14">
      <p:transition spd="slow" p14:dur="2000" advTm="30103"/>
    </mc:Choice>
    <mc:Fallback xmlns="">
      <p:transition spd="slow" advTm="30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3385" y="1196038"/>
            <a:ext cx="10764189" cy="4351338"/>
          </a:xfrm>
        </p:spPr>
        <p:txBody>
          <a:bodyPr>
            <a:normAutofit lnSpcReduction="10000"/>
          </a:bodyPr>
          <a:lstStyle/>
          <a:p>
            <a:pPr marL="0" indent="0" algn="r" rtl="1">
              <a:buNone/>
            </a:pPr>
            <a:r>
              <a:rPr lang="fa-IR" sz="2500" dirty="0">
                <a:cs typeface="B Yagut" panose="00000400000000000000" pitchFamily="2" charset="-78"/>
              </a:rPr>
              <a:t> 1- بر اساس كلمات كليدي </a:t>
            </a:r>
          </a:p>
          <a:p>
            <a:pPr marL="0" indent="0" algn="r" rtl="1">
              <a:buNone/>
            </a:pPr>
            <a:r>
              <a:rPr lang="fa-IR" sz="2500" dirty="0">
                <a:cs typeface="B Yagut" panose="00000400000000000000" pitchFamily="2" charset="-78"/>
              </a:rPr>
              <a:t>2- جستجو از طريق </a:t>
            </a:r>
            <a:r>
              <a:rPr lang="en-AU" sz="2500" dirty="0">
                <a:cs typeface="B Yagut" panose="00000400000000000000" pitchFamily="2" charset="-78"/>
              </a:rPr>
              <a:t>category </a:t>
            </a:r>
            <a:endParaRPr lang="fa-IR" sz="2500" dirty="0" smtClean="0">
              <a:cs typeface="B Yagut" panose="00000400000000000000" pitchFamily="2" charset="-78"/>
            </a:endParaRPr>
          </a:p>
          <a:p>
            <a:pPr marL="0" indent="0" algn="r" rtl="1">
              <a:buNone/>
            </a:pPr>
            <a:endParaRPr lang="fa-IR" sz="2500" dirty="0">
              <a:cs typeface="B Yagut" panose="00000400000000000000" pitchFamily="2" charset="-78"/>
            </a:endParaRPr>
          </a:p>
          <a:p>
            <a:pPr marL="0" indent="0" algn="r" rtl="1">
              <a:buNone/>
            </a:pPr>
            <a:endParaRPr lang="en-AU" sz="2500" dirty="0">
              <a:cs typeface="B Yagut" panose="00000400000000000000" pitchFamily="2" charset="-78"/>
            </a:endParaRPr>
          </a:p>
          <a:p>
            <a:pPr algn="r" rtl="1"/>
            <a:r>
              <a:rPr lang="en-AU" sz="2500" dirty="0">
                <a:cs typeface="B Yagut" panose="00000400000000000000" pitchFamily="2" charset="-78"/>
              </a:rPr>
              <a:t> </a:t>
            </a:r>
            <a:r>
              <a:rPr lang="en-AU" sz="2500" dirty="0" smtClean="0">
                <a:cs typeface="B Yagut" panose="00000400000000000000" pitchFamily="2" charset="-78"/>
              </a:rPr>
              <a:t>AND </a:t>
            </a:r>
          </a:p>
          <a:p>
            <a:pPr algn="r" rtl="1"/>
            <a:r>
              <a:rPr lang="fa-IR" sz="2500" dirty="0" smtClean="0">
                <a:cs typeface="B Yagut" panose="00000400000000000000" pitchFamily="2" charset="-78"/>
              </a:rPr>
              <a:t> </a:t>
            </a:r>
            <a:r>
              <a:rPr lang="en-AU" sz="2500" dirty="0" smtClean="0">
                <a:cs typeface="B Yagut" panose="00000400000000000000" pitchFamily="2" charset="-78"/>
              </a:rPr>
              <a:t>   Iran and Industry </a:t>
            </a:r>
            <a:r>
              <a:rPr lang="fa-IR" sz="2500" dirty="0" smtClean="0">
                <a:cs typeface="B Yagut" panose="00000400000000000000" pitchFamily="2" charset="-78"/>
              </a:rPr>
              <a:t>صفحاتي كه مربوط به يك كدام يا هر دو باشد مي يابد.</a:t>
            </a:r>
            <a:endParaRPr lang="en-US" sz="2500" dirty="0" smtClean="0">
              <a:cs typeface="B Yagut" panose="00000400000000000000" pitchFamily="2" charset="-78"/>
            </a:endParaRPr>
          </a:p>
          <a:p>
            <a:pPr algn="r" rtl="1"/>
            <a:r>
              <a:rPr lang="fa-IR" sz="2500" dirty="0" smtClean="0">
                <a:cs typeface="B Yagut" panose="00000400000000000000" pitchFamily="2" charset="-78"/>
              </a:rPr>
              <a:t> </a:t>
            </a:r>
            <a:r>
              <a:rPr lang="fa-IR" sz="2500" dirty="0">
                <a:cs typeface="B Yagut" panose="00000400000000000000" pitchFamily="2" charset="-78"/>
              </a:rPr>
              <a:t>گيومه “ “ در ابتدا و انتهاي كلمه براي جستجو دقيق استفاده ميشود. </a:t>
            </a:r>
          </a:p>
          <a:p>
            <a:pPr algn="r" rtl="1"/>
            <a:r>
              <a:rPr lang="fa-IR" sz="2500" dirty="0">
                <a:cs typeface="B Yagut" panose="00000400000000000000" pitchFamily="2" charset="-78"/>
              </a:rPr>
              <a:t> استفاده از پرانتز : </a:t>
            </a:r>
            <a:endParaRPr lang="en-US" sz="2500" dirty="0" smtClean="0">
              <a:cs typeface="B Yagut" panose="00000400000000000000" pitchFamily="2" charset="-78"/>
            </a:endParaRPr>
          </a:p>
          <a:p>
            <a:pPr marL="0" indent="0" algn="r" rtl="1">
              <a:buNone/>
            </a:pPr>
            <a:r>
              <a:rPr lang="en-US" sz="2500" dirty="0">
                <a:cs typeface="B Yagut" panose="00000400000000000000" pitchFamily="2" charset="-78"/>
              </a:rPr>
              <a:t> </a:t>
            </a:r>
            <a:r>
              <a:rPr lang="en-US" sz="2500" dirty="0" smtClean="0">
                <a:cs typeface="B Yagut" panose="00000400000000000000" pitchFamily="2" charset="-78"/>
              </a:rPr>
              <a:t>  </a:t>
            </a:r>
            <a:r>
              <a:rPr lang="fa-IR" sz="2500" dirty="0">
                <a:cs typeface="B Yagut" panose="00000400000000000000" pitchFamily="2" charset="-78"/>
              </a:rPr>
              <a:t> جستجوي ما را واحد </a:t>
            </a:r>
            <a:r>
              <a:rPr lang="fa-IR" sz="2500" dirty="0" smtClean="0">
                <a:cs typeface="B Yagut" panose="00000400000000000000" pitchFamily="2" charset="-78"/>
              </a:rPr>
              <a:t>ميكند(</a:t>
            </a:r>
            <a:r>
              <a:rPr lang="en-AU" sz="2500" dirty="0" smtClean="0">
                <a:cs typeface="B Yagut" panose="00000400000000000000" pitchFamily="2" charset="-78"/>
              </a:rPr>
              <a:t>IRAN+INDUSTRY- </a:t>
            </a:r>
            <a:r>
              <a:rPr lang="en-AU" sz="2500" dirty="0">
                <a:cs typeface="B Yagut" panose="00000400000000000000" pitchFamily="2" charset="-78"/>
              </a:rPr>
              <a:t>not </a:t>
            </a:r>
            <a:r>
              <a:rPr lang="en-AU" sz="2500" dirty="0" smtClean="0">
                <a:cs typeface="B Yagut" panose="00000400000000000000" pitchFamily="2" charset="-78"/>
              </a:rPr>
              <a:t>Isfahan</a:t>
            </a:r>
            <a:r>
              <a:rPr lang="fa-IR" sz="2500" dirty="0" smtClean="0">
                <a:cs typeface="B Yagut" panose="00000400000000000000" pitchFamily="2" charset="-78"/>
              </a:rPr>
              <a:t>)در </a:t>
            </a:r>
            <a:r>
              <a:rPr lang="fa-IR" sz="2500" dirty="0">
                <a:cs typeface="B Yagut" panose="00000400000000000000" pitchFamily="2" charset="-78"/>
              </a:rPr>
              <a:t>مورد صنعت ايران </a:t>
            </a:r>
            <a:r>
              <a:rPr lang="fa-IR" sz="2500" dirty="0" smtClean="0">
                <a:cs typeface="B Yagut" panose="00000400000000000000" pitchFamily="2" charset="-78"/>
              </a:rPr>
              <a:t>صفحاتي</a:t>
            </a:r>
            <a:endParaRPr lang="en-US" sz="2500" dirty="0" smtClean="0">
              <a:cs typeface="B Yagut" panose="00000400000000000000" pitchFamily="2" charset="-78"/>
            </a:endParaRPr>
          </a:p>
          <a:p>
            <a:pPr marL="0" indent="0" algn="r" rtl="1">
              <a:buNone/>
            </a:pPr>
            <a:r>
              <a:rPr lang="en-US" sz="2500" dirty="0">
                <a:cs typeface="B Yagut" panose="00000400000000000000" pitchFamily="2" charset="-78"/>
              </a:rPr>
              <a:t> </a:t>
            </a:r>
            <a:r>
              <a:rPr lang="en-US" sz="2500" dirty="0" smtClean="0">
                <a:cs typeface="B Yagut" panose="00000400000000000000" pitchFamily="2" charset="-78"/>
              </a:rPr>
              <a:t>  </a:t>
            </a:r>
            <a:r>
              <a:rPr lang="fa-IR" sz="2500" dirty="0" smtClean="0">
                <a:cs typeface="B Yagut" panose="00000400000000000000" pitchFamily="2" charset="-78"/>
              </a:rPr>
              <a:t> </a:t>
            </a:r>
            <a:r>
              <a:rPr lang="fa-IR" sz="2500" dirty="0">
                <a:cs typeface="B Yagut" panose="00000400000000000000" pitchFamily="2" charset="-78"/>
              </a:rPr>
              <a:t>را جستجو ميكند كه </a:t>
            </a:r>
            <a:r>
              <a:rPr lang="fa-IR" sz="2500" dirty="0" smtClean="0">
                <a:cs typeface="B Yagut" panose="00000400000000000000" pitchFamily="2" charset="-78"/>
              </a:rPr>
              <a:t> </a:t>
            </a:r>
            <a:r>
              <a:rPr lang="en-AU" sz="2500" dirty="0" smtClean="0">
                <a:cs typeface="B Yagut" panose="00000400000000000000" pitchFamily="2" charset="-78"/>
              </a:rPr>
              <a:t>Isfahan </a:t>
            </a:r>
            <a:r>
              <a:rPr lang="fa-IR" sz="2500" dirty="0" smtClean="0">
                <a:cs typeface="B Yagut" panose="00000400000000000000" pitchFamily="2" charset="-78"/>
              </a:rPr>
              <a:t> در </a:t>
            </a:r>
            <a:r>
              <a:rPr lang="fa-IR" sz="2500" dirty="0">
                <a:cs typeface="B Yagut" panose="00000400000000000000" pitchFamily="2" charset="-78"/>
              </a:rPr>
              <a:t>آنها نيست . </a:t>
            </a:r>
          </a:p>
          <a:p>
            <a:pPr algn="r" rtl="1"/>
            <a:endParaRPr lang="en-AU" sz="2500" dirty="0">
              <a:cs typeface="B Yagut" panose="00000400000000000000" pitchFamily="2" charset="-78"/>
            </a:endParaRPr>
          </a:p>
        </p:txBody>
      </p:sp>
      <p:sp>
        <p:nvSpPr>
          <p:cNvPr id="4" name="Rectangle 3"/>
          <p:cNvSpPr/>
          <p:nvPr/>
        </p:nvSpPr>
        <p:spPr>
          <a:xfrm>
            <a:off x="6897910" y="607739"/>
            <a:ext cx="4652236" cy="477054"/>
          </a:xfrm>
          <a:prstGeom prst="rect">
            <a:avLst/>
          </a:prstGeom>
        </p:spPr>
        <p:txBody>
          <a:bodyPr wrap="none">
            <a:spAutoFit/>
          </a:bodyPr>
          <a:lstStyle/>
          <a:p>
            <a:pPr marL="342900" indent="-342900" algn="r" rtl="1">
              <a:buFont typeface="Wingdings" panose="05000000000000000000" pitchFamily="2" charset="2"/>
              <a:buChar char="q"/>
            </a:pPr>
            <a:r>
              <a:rPr lang="fa-IR" sz="2500" b="1" dirty="0" smtClean="0">
                <a:cs typeface="B Yagut" panose="00000400000000000000" pitchFamily="2" charset="-78"/>
              </a:rPr>
              <a:t>جستجو در اينترنت دو صورت دارد: </a:t>
            </a:r>
            <a:endParaRPr lang="en-US" sz="2500" dirty="0"/>
          </a:p>
        </p:txBody>
      </p:sp>
      <p:sp>
        <p:nvSpPr>
          <p:cNvPr id="2" name="Rectangle 1"/>
          <p:cNvSpPr/>
          <p:nvPr/>
        </p:nvSpPr>
        <p:spPr>
          <a:xfrm>
            <a:off x="8279699" y="2432889"/>
            <a:ext cx="3270447" cy="448200"/>
          </a:xfrm>
          <a:prstGeom prst="rect">
            <a:avLst/>
          </a:prstGeom>
        </p:spPr>
        <p:txBody>
          <a:bodyPr wrap="none">
            <a:spAutoFit/>
          </a:bodyPr>
          <a:lstStyle/>
          <a:p>
            <a:pPr marL="342900" lvl="0" indent="-342900" algn="r" rtl="1">
              <a:lnSpc>
                <a:spcPct val="90000"/>
              </a:lnSpc>
              <a:spcBef>
                <a:spcPts val="1000"/>
              </a:spcBef>
              <a:buFont typeface="Wingdings" panose="05000000000000000000" pitchFamily="2" charset="2"/>
              <a:buChar char="q"/>
            </a:pPr>
            <a:r>
              <a:rPr lang="fa-IR" sz="2500" b="1" dirty="0">
                <a:solidFill>
                  <a:prstClr val="black"/>
                </a:solidFill>
                <a:cs typeface="B Yagut" panose="00000400000000000000" pitchFamily="2" charset="-78"/>
              </a:rPr>
              <a:t>قواعد حاکم بر جستجو : </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81272293"/>
      </p:ext>
    </p:extLst>
  </p:cSld>
  <p:clrMapOvr>
    <a:masterClrMapping/>
  </p:clrMapOvr>
  <mc:AlternateContent xmlns:mc="http://schemas.openxmlformats.org/markup-compatibility/2006" xmlns:p14="http://schemas.microsoft.com/office/powerpoint/2010/main">
    <mc:Choice Requires="p14">
      <p:transition spd="slow" p14:dur="2000" advTm="42002"/>
    </mc:Choice>
    <mc:Fallback xmlns="">
      <p:transition spd="slow" advTm="42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95785"/>
            <a:ext cx="10515600" cy="559558"/>
          </a:xfr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a:bodyPr>
          <a:lstStyle/>
          <a:p>
            <a:pPr algn="ctr" rtl="1"/>
            <a:r>
              <a:rPr lang="fa-IR" sz="3200" b="1" dirty="0">
                <a:cs typeface="B Yagut" panose="00000400000000000000" pitchFamily="2" charset="-78"/>
              </a:rPr>
              <a:t>نمايش نتايج </a:t>
            </a:r>
            <a:r>
              <a:rPr lang="fa-IR" sz="3200" b="1" dirty="0" smtClean="0">
                <a:cs typeface="B Yagut" panose="00000400000000000000" pitchFamily="2" charset="-78"/>
              </a:rPr>
              <a:t>جستجو</a:t>
            </a:r>
            <a:endParaRPr lang="en-AU" sz="3200" b="1" dirty="0">
              <a:cs typeface="B Yagut" panose="00000400000000000000" pitchFamily="2" charset="-78"/>
            </a:endParaRPr>
          </a:p>
        </p:txBody>
      </p:sp>
      <p:sp>
        <p:nvSpPr>
          <p:cNvPr id="3" name="Content Placeholder 2"/>
          <p:cNvSpPr>
            <a:spLocks noGrp="1"/>
          </p:cNvSpPr>
          <p:nvPr>
            <p:ph idx="1"/>
          </p:nvPr>
        </p:nvSpPr>
        <p:spPr>
          <a:xfrm>
            <a:off x="838200" y="1091822"/>
            <a:ext cx="10515600" cy="5213444"/>
          </a:xfrm>
        </p:spPr>
        <p:txBody>
          <a:bodyPr>
            <a:normAutofit fontScale="92500" lnSpcReduction="20000"/>
          </a:bodyPr>
          <a:lstStyle/>
          <a:p>
            <a:pPr algn="just" rtl="1"/>
            <a:r>
              <a:rPr lang="fa-IR" sz="2500" dirty="0">
                <a:cs typeface="B Yagut" panose="00000400000000000000" pitchFamily="2" charset="-78"/>
              </a:rPr>
              <a:t> آخرين بخش هر جستجو نمايش نتايج </a:t>
            </a:r>
            <a:r>
              <a:rPr lang="fa-IR" sz="2500" dirty="0" smtClean="0">
                <a:cs typeface="B Yagut" panose="00000400000000000000" pitchFamily="2" charset="-78"/>
              </a:rPr>
              <a:t>است . </a:t>
            </a:r>
            <a:r>
              <a:rPr lang="fa-IR" sz="2500" dirty="0">
                <a:cs typeface="B Yagut" panose="00000400000000000000" pitchFamily="2" charset="-78"/>
              </a:rPr>
              <a:t>نتايج جستجو بيشتر بصورت </a:t>
            </a:r>
            <a:r>
              <a:rPr lang="en-AU" sz="2500" dirty="0">
                <a:cs typeface="B Yagut" panose="00000400000000000000" pitchFamily="2" charset="-78"/>
              </a:rPr>
              <a:t>URL </a:t>
            </a:r>
            <a:r>
              <a:rPr lang="fa-IR" sz="2500" dirty="0">
                <a:cs typeface="B Yagut" panose="00000400000000000000" pitchFamily="2" charset="-78"/>
              </a:rPr>
              <a:t>نمايش داده </a:t>
            </a:r>
            <a:r>
              <a:rPr lang="fa-IR" sz="2500" dirty="0" smtClean="0">
                <a:cs typeface="B Yagut" panose="00000400000000000000" pitchFamily="2" charset="-78"/>
              </a:rPr>
              <a:t>ميشوند</a:t>
            </a:r>
          </a:p>
          <a:p>
            <a:pPr marL="0" indent="0" algn="just" rtl="1">
              <a:buNone/>
            </a:pPr>
            <a:r>
              <a:rPr lang="fa-IR" sz="2500" dirty="0">
                <a:cs typeface="B Yagut" panose="00000400000000000000" pitchFamily="2" charset="-78"/>
              </a:rPr>
              <a:t> </a:t>
            </a:r>
            <a:r>
              <a:rPr lang="fa-IR" sz="2500" dirty="0" smtClean="0">
                <a:cs typeface="B Yagut" panose="00000400000000000000" pitchFamily="2" charset="-78"/>
              </a:rPr>
              <a:t>    </a:t>
            </a:r>
            <a:r>
              <a:rPr lang="fa-IR" sz="2500" dirty="0">
                <a:cs typeface="B Yagut" panose="00000400000000000000" pitchFamily="2" charset="-78"/>
              </a:rPr>
              <a:t>جستجوي نتايج معمولا از نزديكترين نتيجه به ضعيف ترين آن مرتب ميشوند و امكان رجوع </a:t>
            </a:r>
            <a:r>
              <a:rPr lang="fa-IR" sz="2500" dirty="0" smtClean="0">
                <a:cs typeface="B Yagut" panose="00000400000000000000" pitchFamily="2" charset="-78"/>
              </a:rPr>
              <a:t>به</a:t>
            </a:r>
          </a:p>
          <a:p>
            <a:pPr marL="0" indent="0" algn="just" rtl="1">
              <a:buNone/>
            </a:pPr>
            <a:r>
              <a:rPr lang="fa-IR" sz="2500" dirty="0">
                <a:cs typeface="B Yagut" panose="00000400000000000000" pitchFamily="2" charset="-78"/>
              </a:rPr>
              <a:t> </a:t>
            </a:r>
            <a:r>
              <a:rPr lang="fa-IR" sz="2500" dirty="0" smtClean="0">
                <a:cs typeface="B Yagut" panose="00000400000000000000" pitchFamily="2" charset="-78"/>
              </a:rPr>
              <a:t>    </a:t>
            </a:r>
            <a:r>
              <a:rPr lang="fa-IR" sz="2500" dirty="0">
                <a:cs typeface="B Yagut" panose="00000400000000000000" pitchFamily="2" charset="-78"/>
              </a:rPr>
              <a:t>صفحات ديگر نيز فراهم ميشود. </a:t>
            </a:r>
          </a:p>
          <a:p>
            <a:pPr algn="just" rtl="1"/>
            <a:r>
              <a:rPr lang="fa-IR" sz="2500" dirty="0">
                <a:cs typeface="B Yagut" panose="00000400000000000000" pitchFamily="2" charset="-78"/>
              </a:rPr>
              <a:t>در اينجا به ذكر چند </a:t>
            </a:r>
            <a:r>
              <a:rPr lang="en-AU" sz="2500" dirty="0">
                <a:cs typeface="B Yagut" panose="00000400000000000000" pitchFamily="2" charset="-78"/>
              </a:rPr>
              <a:t>Search engine </a:t>
            </a:r>
            <a:r>
              <a:rPr lang="fa-IR" sz="2500" dirty="0">
                <a:cs typeface="B Yagut" panose="00000400000000000000" pitchFamily="2" charset="-78"/>
              </a:rPr>
              <a:t>در ارتباط با موضوعهاي متفاوت مي پردازيم. </a:t>
            </a:r>
          </a:p>
          <a:p>
            <a:pPr algn="just" rtl="1"/>
            <a:r>
              <a:rPr lang="fa-IR" sz="2500" dirty="0">
                <a:cs typeface="B Yagut" panose="00000400000000000000" pitchFamily="2" charset="-78"/>
              </a:rPr>
              <a:t> جستجو براي كتاب : </a:t>
            </a:r>
          </a:p>
          <a:p>
            <a:pPr algn="just" rtl="1"/>
            <a:r>
              <a:rPr lang="fa-IR" sz="2500" dirty="0">
                <a:cs typeface="B Yagut" panose="00000400000000000000" pitchFamily="2" charset="-78"/>
              </a:rPr>
              <a:t> </a:t>
            </a:r>
            <a:r>
              <a:rPr lang="en-AU" sz="2500" dirty="0">
                <a:cs typeface="B Yagut" panose="00000400000000000000" pitchFamily="2" charset="-78"/>
              </a:rPr>
              <a:t>www.amazon.com </a:t>
            </a:r>
          </a:p>
          <a:p>
            <a:pPr algn="just" rtl="1"/>
            <a:r>
              <a:rPr lang="en-AU" sz="2500" dirty="0">
                <a:cs typeface="B Yagut" panose="00000400000000000000" pitchFamily="2" charset="-78"/>
              </a:rPr>
              <a:t> </a:t>
            </a:r>
            <a:r>
              <a:rPr lang="fa-IR" sz="2500" dirty="0">
                <a:cs typeface="B Yagut" panose="00000400000000000000" pitchFamily="2" charset="-78"/>
              </a:rPr>
              <a:t>جستجو براي مقاله : </a:t>
            </a:r>
          </a:p>
          <a:p>
            <a:pPr algn="just" rtl="1"/>
            <a:r>
              <a:rPr lang="fa-IR" sz="2500" dirty="0">
                <a:cs typeface="B Yagut" panose="00000400000000000000" pitchFamily="2" charset="-78"/>
              </a:rPr>
              <a:t> </a:t>
            </a:r>
            <a:r>
              <a:rPr lang="en-AU" sz="2500" dirty="0">
                <a:cs typeface="B Yagut" panose="00000400000000000000" pitchFamily="2" charset="-78"/>
              </a:rPr>
              <a:t>www.findArticle.com </a:t>
            </a:r>
          </a:p>
          <a:p>
            <a:pPr algn="r" rtl="1"/>
            <a:r>
              <a:rPr lang="en-AU" sz="2500" dirty="0">
                <a:cs typeface="B Yagut" panose="00000400000000000000" pitchFamily="2" charset="-78"/>
              </a:rPr>
              <a:t> </a:t>
            </a:r>
            <a:r>
              <a:rPr lang="fa-IR" sz="2500" dirty="0">
                <a:cs typeface="B Yagut" panose="00000400000000000000" pitchFamily="2" charset="-78"/>
              </a:rPr>
              <a:t>براي موضوعات علمي و تخصصي : </a:t>
            </a:r>
          </a:p>
          <a:p>
            <a:pPr algn="r" rtl="1"/>
            <a:r>
              <a:rPr lang="fa-IR" sz="2500" dirty="0">
                <a:cs typeface="B Yagut" panose="00000400000000000000" pitchFamily="2" charset="-78"/>
              </a:rPr>
              <a:t> </a:t>
            </a:r>
            <a:r>
              <a:rPr lang="en-AU" sz="2500" dirty="0">
                <a:cs typeface="B Yagut" panose="00000400000000000000" pitchFamily="2" charset="-78"/>
              </a:rPr>
              <a:t>www.Google.com </a:t>
            </a:r>
          </a:p>
          <a:p>
            <a:pPr algn="r" rtl="1"/>
            <a:r>
              <a:rPr lang="en-AU" sz="2500" dirty="0">
                <a:cs typeface="B Yagut" panose="00000400000000000000" pitchFamily="2" charset="-78"/>
              </a:rPr>
              <a:t> </a:t>
            </a:r>
            <a:r>
              <a:rPr lang="fa-IR" sz="2500" dirty="0">
                <a:cs typeface="B Yagut" panose="00000400000000000000" pitchFamily="2" charset="-78"/>
              </a:rPr>
              <a:t>براي تفريح و سرگرمي : </a:t>
            </a:r>
          </a:p>
          <a:p>
            <a:pPr algn="r" rtl="1"/>
            <a:r>
              <a:rPr lang="fa-IR" sz="2500" dirty="0">
                <a:cs typeface="B Yagut" panose="00000400000000000000" pitchFamily="2" charset="-78"/>
              </a:rPr>
              <a:t> </a:t>
            </a:r>
            <a:r>
              <a:rPr lang="en-AU" sz="2500" dirty="0">
                <a:cs typeface="B Yagut" panose="00000400000000000000" pitchFamily="2" charset="-78"/>
              </a:rPr>
              <a:t>www.yahoo.com </a:t>
            </a:r>
          </a:p>
          <a:p>
            <a:pPr algn="r" rtl="1"/>
            <a:r>
              <a:rPr lang="en-AU" sz="2500" dirty="0">
                <a:cs typeface="B Yagut" panose="00000400000000000000" pitchFamily="2" charset="-78"/>
              </a:rPr>
              <a:t>www.Garmsarnews.com </a:t>
            </a:r>
          </a:p>
          <a:p>
            <a:pPr algn="just" rtl="1"/>
            <a:endParaRPr lang="en-AU" sz="2500" dirty="0">
              <a:cs typeface="B Yagut" panose="00000400000000000000" pitchFamily="2" charset="-78"/>
            </a:endParaRPr>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61026553"/>
      </p:ext>
    </p:extLst>
  </p:cSld>
  <p:clrMapOvr>
    <a:masterClrMapping/>
  </p:clrMapOvr>
  <mc:AlternateContent xmlns:mc="http://schemas.openxmlformats.org/markup-compatibility/2006" xmlns:p14="http://schemas.microsoft.com/office/powerpoint/2010/main">
    <mc:Choice Requires="p14">
      <p:transition spd="slow" p14:dur="2000" advTm="38298"/>
    </mc:Choice>
    <mc:Fallback xmlns="">
      <p:transition spd="slow" advTm="38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0649" y="746497"/>
            <a:ext cx="10949050" cy="547842"/>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fontScale="97500"/>
          </a:bodyPr>
          <a:lstStyle/>
          <a:p>
            <a:pPr algn="ctr" rtl="1">
              <a:lnSpc>
                <a:spcPct val="90000"/>
              </a:lnSpc>
              <a:spcBef>
                <a:spcPct val="0"/>
              </a:spcBef>
            </a:pPr>
            <a:r>
              <a:rPr lang="ar-SA" sz="3200" b="1" dirty="0">
                <a:latin typeface="+mj-lt"/>
                <a:ea typeface="+mj-ea"/>
                <a:cs typeface="B Yagut" panose="00000400000000000000" pitchFamily="2" charset="-78"/>
              </a:rPr>
              <a:t> درك واﺳﺘﻔﺎده از ﻣﻮﺗﻮر ﺟﺴﺘﺠﻮﮔﺮ</a:t>
            </a:r>
            <a:endParaRPr lang="en-US" sz="3200" b="1" dirty="0">
              <a:latin typeface="+mj-lt"/>
              <a:ea typeface="+mj-ea"/>
              <a:cs typeface="B Yagut" panose="00000400000000000000" pitchFamily="2" charset="-78"/>
            </a:endParaRPr>
          </a:p>
        </p:txBody>
      </p:sp>
      <p:sp>
        <p:nvSpPr>
          <p:cNvPr id="3" name="Rectangle 2"/>
          <p:cNvSpPr/>
          <p:nvPr/>
        </p:nvSpPr>
        <p:spPr>
          <a:xfrm>
            <a:off x="790135" y="1510761"/>
            <a:ext cx="10944665" cy="5252720"/>
          </a:xfrm>
          <a:prstGeom prst="rect">
            <a:avLst/>
          </a:prstGeom>
        </p:spPr>
        <p:txBody>
          <a:bodyPr wrap="square">
            <a:spAutoFit/>
          </a:bodyPr>
          <a:lstStyle/>
          <a:p>
            <a:pPr>
              <a:lnSpc>
                <a:spcPts val="1320"/>
              </a:lnSpc>
              <a:spcAft>
                <a:spcPts val="0"/>
              </a:spcAft>
            </a:pPr>
            <a:r>
              <a:rPr lang="en-US" sz="2000" dirty="0" smtClean="0">
                <a:effectLst/>
                <a:latin typeface="Times New Roman" panose="02020603050405020304" pitchFamily="18" charset="0"/>
                <a:ea typeface="Times New Roman" panose="02020603050405020304" pitchFamily="18" charset="0"/>
                <a:cs typeface="Arial" panose="020B0604020202020204" pitchFamily="34" charset="0"/>
              </a:rPr>
              <a:t> </a:t>
            </a:r>
            <a:endParaRPr lang="en-US" dirty="0" smtClean="0">
              <a:effectLst/>
              <a:latin typeface="Calibri" panose="020F0502020204030204" pitchFamily="34" charset="0"/>
              <a:ea typeface="Times New Roman" panose="02020603050405020304" pitchFamily="18" charset="0"/>
              <a:cs typeface="Arial" panose="020B0604020202020204" pitchFamily="34" charset="0"/>
            </a:endParaRPr>
          </a:p>
          <a:p>
            <a:pPr marL="342900" indent="-342900" algn="r" rtl="1">
              <a:buFont typeface="Arial" panose="020B0604020202020204" pitchFamily="34" charset="0"/>
              <a:buChar char="•"/>
            </a:pPr>
            <a:r>
              <a:rPr lang="ar-SA" sz="2500" dirty="0">
                <a:cs typeface="B Yagut" pitchFamily="2" charset="-78"/>
              </a:rPr>
              <a:t>ﺷﺒﻜﻪ ﺟﻬﺎﻧﻰ وب در ﺑﺮدارﻧﺪه ﻣﻴﻠﻴﻮﻧﻬﺎ ﺻﻔﺤﻪ وﺑﻰ اﺳﺖ. ﺑﺮاى ﻛﻤﻚ در ﻳﺎﻓﺘﻦ اﻃﻼﻋﺎﺗﻰ ﻛﻪ ﻧﻴﺎز</a:t>
            </a:r>
            <a:endParaRPr lang="fa-IR" sz="2500" dirty="0">
              <a:cs typeface="B Yagut" pitchFamily="2" charset="-78"/>
            </a:endParaRPr>
          </a:p>
          <a:p>
            <a:pPr indent="360680" algn="r" rtl="1"/>
            <a:r>
              <a:rPr lang="ar-SA" sz="2500" dirty="0">
                <a:cs typeface="B Yagut" pitchFamily="2" charset="-78"/>
              </a:rPr>
              <a:t>دارﻳﺪ از ﻣﻴﺎن اﻳﻦ ﺣﺠﻢ ﺻﻔﺤﺎت، ﻣﻰﺗﻮاﻧﻴﺪ از ﺳﺎﻳﺘﻬﺎى ﺧﺎﺻﻰ ﻛﻪ ﻣﻮﺗﻮر ﺟﺴﺘﺠﻮ ﻧﺎﻣﻴﺪه ﻣﻰﺷﻮﻧﺪ،</a:t>
            </a:r>
            <a:endParaRPr lang="fa-IR" sz="2500" dirty="0">
              <a:cs typeface="B Yagut" pitchFamily="2" charset="-78"/>
            </a:endParaRPr>
          </a:p>
          <a:p>
            <a:pPr indent="360680" algn="r" rtl="1"/>
            <a:r>
              <a:rPr lang="ar-SA" sz="2500" dirty="0">
                <a:cs typeface="B Yagut" pitchFamily="2" charset="-78"/>
              </a:rPr>
              <a:t> اﺳﺘﻔﺎده ﻛﻨﻴﺪ. </a:t>
            </a:r>
            <a:r>
              <a:rPr lang="ar-SA" sz="2500" dirty="0" smtClean="0">
                <a:cs typeface="B Yagut" pitchFamily="2" charset="-78"/>
              </a:rPr>
              <a:t>ﺑﺮاى </a:t>
            </a:r>
            <a:r>
              <a:rPr lang="ar-SA" sz="2500" dirty="0">
                <a:cs typeface="B Yagut" pitchFamily="2" charset="-78"/>
              </a:rPr>
              <a:t>دﺳﺘﺮﺳﻰ ﻓﻬﺮﺳﺖ</a:t>
            </a:r>
            <a:r>
              <a:rPr lang="fa-IR" sz="2500" dirty="0">
                <a:cs typeface="B Yagut" pitchFamily="2" charset="-78"/>
              </a:rPr>
              <a:t> </a:t>
            </a:r>
            <a:r>
              <a:rPr lang="ar-SA" sz="2500" dirty="0">
                <a:cs typeface="B Yagut" pitchFamily="2" charset="-78"/>
              </a:rPr>
              <a:t>ﺑﻬﺘﺮﻳﻦ آﻧﻬﺎ</a:t>
            </a:r>
            <a:r>
              <a:rPr lang="fa-IR" sz="2500" dirty="0">
                <a:cs typeface="B Yagut" pitchFamily="2" charset="-78"/>
              </a:rPr>
              <a:t>،</a:t>
            </a:r>
            <a:r>
              <a:rPr lang="ar-SA" sz="2500" dirty="0">
                <a:cs typeface="B Yagut" pitchFamily="2" charset="-78"/>
              </a:rPr>
              <a:t> روى</a:t>
            </a:r>
            <a:r>
              <a:rPr lang="fa-IR" sz="2500" dirty="0">
                <a:cs typeface="B Yagut" pitchFamily="2" charset="-78"/>
              </a:rPr>
              <a:t> </a:t>
            </a:r>
            <a:r>
              <a:rPr lang="ar-SA" sz="2500" dirty="0">
                <a:cs typeface="B Yagut" pitchFamily="2" charset="-78"/>
              </a:rPr>
              <a:t>دﻛﻤﺔ </a:t>
            </a:r>
            <a:r>
              <a:rPr lang="en-US" sz="2500" dirty="0">
                <a:cs typeface="B Yagut" pitchFamily="2" charset="-78"/>
              </a:rPr>
              <a:t>Search</a:t>
            </a:r>
            <a:r>
              <a:rPr lang="ar-SA" sz="2500" dirty="0">
                <a:cs typeface="B Yagut" pitchFamily="2" charset="-78"/>
              </a:rPr>
              <a:t> در ﻣﻴﻠﻪ اﺑﺰار ﻛﻠﻴﻚ ﻛﻨﻴﺪ. </a:t>
            </a:r>
            <a:endParaRPr lang="fa-IR" sz="2500" dirty="0" smtClean="0">
              <a:cs typeface="B Yagut" pitchFamily="2" charset="-78"/>
            </a:endParaRPr>
          </a:p>
          <a:p>
            <a:pPr indent="360680" algn="r" rtl="1"/>
            <a:endParaRPr lang="fa-IR" sz="2500" dirty="0">
              <a:cs typeface="B Yagut" pitchFamily="2" charset="-78"/>
            </a:endParaRPr>
          </a:p>
          <a:p>
            <a:pPr marL="342900" indent="-342900" algn="r" rtl="1">
              <a:buFont typeface="Arial" panose="020B0604020202020204" pitchFamily="34" charset="0"/>
              <a:buChar char="•"/>
            </a:pPr>
            <a:r>
              <a:rPr lang="fa-IR" sz="2500" dirty="0" smtClean="0">
                <a:cs typeface="B Yagut" pitchFamily="2" charset="-78"/>
              </a:rPr>
              <a:t>بر</a:t>
            </a:r>
            <a:r>
              <a:rPr lang="ar-SA" sz="2500" dirty="0" smtClean="0">
                <a:cs typeface="B Yagut" pitchFamily="2" charset="-78"/>
              </a:rPr>
              <a:t>اى </a:t>
            </a:r>
            <a:r>
              <a:rPr lang="ar-SA" sz="2500" dirty="0">
                <a:cs typeface="B Yagut" pitchFamily="2" charset="-78"/>
              </a:rPr>
              <a:t>رﻓﺘﻦ ﺑﻪ ﻳﻚ وب ﺳﺎﻳﺖ، ﻧﺨﺴﺖ ﻧﺮم اﻓﺰار ﻣﺮورﮔﺮ وب ﺧﻮد را ﺑﺎ دوﺑﺎر ﻛﻠﻴﻚ روى آن </a:t>
            </a:r>
            <a:endParaRPr lang="fa-IR" sz="2500" dirty="0" smtClean="0">
              <a:cs typeface="B Yagut" pitchFamily="2" charset="-78"/>
            </a:endParaRPr>
          </a:p>
          <a:p>
            <a:pPr algn="r" rtl="1"/>
            <a:r>
              <a:rPr lang="fa-IR" sz="2500" dirty="0">
                <a:cs typeface="B Yagut" pitchFamily="2" charset="-78"/>
              </a:rPr>
              <a:t> </a:t>
            </a:r>
            <a:r>
              <a:rPr lang="fa-IR" sz="2500" dirty="0" smtClean="0">
                <a:cs typeface="B Yagut" pitchFamily="2" charset="-78"/>
              </a:rPr>
              <a:t>    </a:t>
            </a:r>
            <a:r>
              <a:rPr lang="ar-SA" sz="2500" dirty="0" smtClean="0">
                <a:cs typeface="B Yagut" pitchFamily="2" charset="-78"/>
              </a:rPr>
              <a:t>ﻛﻪاﺣﺘﻤﺎﻻً </a:t>
            </a:r>
            <a:r>
              <a:rPr lang="ar-SA" sz="2500" dirty="0">
                <a:cs typeface="B Yagut" pitchFamily="2" charset="-78"/>
              </a:rPr>
              <a:t>روى ﻣﻴﺰﻛﺎر</a:t>
            </a:r>
            <a:r>
              <a:rPr lang="en-US" sz="2500" dirty="0">
                <a:cs typeface="B Yagut" pitchFamily="2" charset="-78"/>
              </a:rPr>
              <a:t>(Desktop)</a:t>
            </a:r>
            <a:r>
              <a:rPr lang="ar-SA" sz="2500" dirty="0">
                <a:cs typeface="B Yagut" pitchFamily="2" charset="-78"/>
              </a:rPr>
              <a:t> راﻳﺎﻧﻪ ﺷﻤﺎ ﻫﺴﺖ، ﺑﺎز ﻛﻨﻴﺪ</a:t>
            </a:r>
            <a:r>
              <a:rPr lang="ar-SA" sz="2500" dirty="0" smtClean="0">
                <a:cs typeface="B Yagut" pitchFamily="2" charset="-78"/>
              </a:rPr>
              <a:t>. </a:t>
            </a:r>
            <a:r>
              <a:rPr lang="ar-SA" sz="2500" dirty="0">
                <a:cs typeface="B Yagut" pitchFamily="2" charset="-78"/>
              </a:rPr>
              <a:t>ﺳﭙﺲ آدرس وب ﺳﺎﻳﺖ را در </a:t>
            </a:r>
            <a:endParaRPr lang="fa-IR" sz="2500" dirty="0" smtClean="0">
              <a:cs typeface="B Yagut" pitchFamily="2" charset="-78"/>
            </a:endParaRPr>
          </a:p>
          <a:p>
            <a:pPr algn="r" rtl="1"/>
            <a:r>
              <a:rPr lang="fa-IR" sz="2500" dirty="0">
                <a:cs typeface="B Yagut" pitchFamily="2" charset="-78"/>
              </a:rPr>
              <a:t> </a:t>
            </a:r>
            <a:r>
              <a:rPr lang="fa-IR" sz="2500" dirty="0" smtClean="0">
                <a:cs typeface="B Yagut" pitchFamily="2" charset="-78"/>
              </a:rPr>
              <a:t>    </a:t>
            </a:r>
            <a:r>
              <a:rPr lang="ar-SA" sz="2500" dirty="0" smtClean="0">
                <a:cs typeface="B Yagut" pitchFamily="2" charset="-78"/>
              </a:rPr>
              <a:t>ﺑﺨﺶ</a:t>
            </a:r>
            <a:r>
              <a:rPr lang="fa-IR" sz="2500" dirty="0" smtClean="0">
                <a:cs typeface="B Yagut" pitchFamily="2" charset="-78"/>
              </a:rPr>
              <a:t> آ</a:t>
            </a:r>
            <a:r>
              <a:rPr lang="ar-SA" sz="2500" dirty="0" smtClean="0">
                <a:cs typeface="B Yagut" pitchFamily="2" charset="-78"/>
              </a:rPr>
              <a:t>درس </a:t>
            </a:r>
            <a:r>
              <a:rPr lang="ar-SA" sz="2500" dirty="0">
                <a:cs typeface="B Yagut" pitchFamily="2" charset="-78"/>
              </a:rPr>
              <a:t>ﻣﺮورﮔﺮ وارد ﻛﺮده و </a:t>
            </a:r>
            <a:r>
              <a:rPr lang="en-US" sz="2500" dirty="0">
                <a:cs typeface="B Yagut" pitchFamily="2" charset="-78"/>
              </a:rPr>
              <a:t>Enter</a:t>
            </a:r>
            <a:r>
              <a:rPr lang="ar-SA" sz="2500" dirty="0">
                <a:cs typeface="B Yagut" pitchFamily="2" charset="-78"/>
              </a:rPr>
              <a:t> را ﺑﺰﻧﻴﺪ</a:t>
            </a:r>
            <a:r>
              <a:rPr lang="ar-SA" sz="2500" dirty="0" smtClean="0">
                <a:cs typeface="B Yagut" pitchFamily="2" charset="-78"/>
              </a:rPr>
              <a:t>.</a:t>
            </a:r>
            <a:endParaRPr lang="fa-IR" sz="2500" dirty="0" smtClean="0">
              <a:cs typeface="B Yagut" pitchFamily="2" charset="-78"/>
            </a:endParaRPr>
          </a:p>
          <a:p>
            <a:pPr algn="r" rtl="1"/>
            <a:endParaRPr lang="fa-IR" sz="2500" dirty="0">
              <a:cs typeface="B Yagut" pitchFamily="2" charset="-78"/>
            </a:endParaRPr>
          </a:p>
          <a:p>
            <a:pPr marL="342900" indent="-342900" algn="r" rtl="1">
              <a:buFont typeface="Wingdings" panose="05000000000000000000" pitchFamily="2" charset="2"/>
              <a:buChar char="ü"/>
            </a:pPr>
            <a:r>
              <a:rPr lang="ar-SA" sz="2500" dirty="0">
                <a:cs typeface="B Yagut" pitchFamily="2" charset="-78"/>
              </a:rPr>
              <a:t> ﺣﺎﻻ</a:t>
            </a:r>
            <a:r>
              <a:rPr lang="en-US" sz="2500" dirty="0">
                <a:cs typeface="B Yagut" pitchFamily="2" charset="-78"/>
              </a:rPr>
              <a:t>  </a:t>
            </a:r>
            <a:r>
              <a:rPr lang="ar-SA" sz="2500" dirty="0">
                <a:cs typeface="B Yagut" pitchFamily="2" charset="-78"/>
              </a:rPr>
              <a:t>ﺷﻤﺎ اﻣﺘﺤﺎن ﻛﻨﻴﺪ. </a:t>
            </a:r>
            <a:r>
              <a:rPr lang="en-US" sz="2500" dirty="0">
                <a:cs typeface="B Yagut" pitchFamily="2" charset="-78"/>
              </a:rPr>
              <a:t>Internet Explorer</a:t>
            </a:r>
            <a:r>
              <a:rPr lang="ar-SA" sz="2500" dirty="0">
                <a:cs typeface="B Yagut" pitchFamily="2" charset="-78"/>
              </a:rPr>
              <a:t> را </a:t>
            </a:r>
            <a:r>
              <a:rPr lang="ar-SA" sz="2500" dirty="0" smtClean="0">
                <a:cs typeface="B Yagut" pitchFamily="2" charset="-78"/>
              </a:rPr>
              <a:t>ﺑﺎز ﻛﺮده و ﺑﻪ آدرس </a:t>
            </a:r>
            <a:r>
              <a:rPr lang="fa-IR" sz="2500" dirty="0" smtClean="0">
                <a:cs typeface="B Yagut" pitchFamily="2" charset="-78"/>
              </a:rPr>
              <a:t> </a:t>
            </a:r>
            <a:r>
              <a:rPr lang="en-US" sz="2500" dirty="0" smtClean="0">
                <a:cs typeface="B Yagut" pitchFamily="2" charset="-78"/>
              </a:rPr>
              <a:t>www.MicroSoft.com</a:t>
            </a:r>
            <a:r>
              <a:rPr lang="ar-SA" sz="2500" dirty="0" smtClean="0">
                <a:cs typeface="B Yagut" pitchFamily="2" charset="-78"/>
              </a:rPr>
              <a:t> ﺑﺮوﻳﺪ.</a:t>
            </a:r>
            <a:endParaRPr lang="fa-IR" sz="2500" dirty="0" smtClean="0">
              <a:cs typeface="B Yagut" pitchFamily="2" charset="-78"/>
            </a:endParaRPr>
          </a:p>
          <a:p>
            <a:pPr indent="360680" algn="just" rtl="1" hangingPunct="0">
              <a:lnSpc>
                <a:spcPct val="149000"/>
              </a:lnSpc>
            </a:pPr>
            <a:endParaRPr lang="en-US" sz="2500" dirty="0" smtClean="0">
              <a:effectLst/>
              <a:latin typeface="Times New Roman" panose="02020603050405020304" pitchFamily="18" charset="0"/>
              <a:ea typeface="Times New Roman" panose="02020603050405020304" pitchFamily="18" charset="0"/>
              <a:cs typeface="B Yagut" panose="00000400000000000000" pitchFamily="2" charset="-78"/>
            </a:endParaRPr>
          </a:p>
          <a:p>
            <a:pPr indent="360680" algn="just" rtl="1" hangingPunct="0">
              <a:lnSpc>
                <a:spcPct val="149000"/>
              </a:lnSpc>
            </a:pPr>
            <a:endParaRPr lang="en-US" sz="2500" dirty="0">
              <a:effectLst/>
              <a:latin typeface="Calibri" panose="020F0502020204030204" pitchFamily="34" charset="0"/>
              <a:ea typeface="Times New Roman" panose="02020603050405020304" pitchFamily="18" charset="0"/>
              <a:cs typeface="Arial" panose="020B0604020202020204" pitchFamily="34" charset="0"/>
            </a:endParaRPr>
          </a:p>
        </p:txBody>
      </p:sp>
      <p:pic>
        <p:nvPicPr>
          <p:cNvPr id="52" name="Audio 5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3670235"/>
      </p:ext>
    </p:extLst>
  </p:cSld>
  <p:clrMapOvr>
    <a:masterClrMapping/>
  </p:clrMapOvr>
  <mc:AlternateContent xmlns:mc="http://schemas.openxmlformats.org/markup-compatibility/2006" xmlns:p14="http://schemas.microsoft.com/office/powerpoint/2010/main">
    <mc:Choice Requires="p14">
      <p:transition spd="slow" p14:dur="2000" advTm="57264"/>
    </mc:Choice>
    <mc:Fallback xmlns="">
      <p:transition spd="slow" advTm="57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4341" y="317420"/>
            <a:ext cx="10614259" cy="547842"/>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fontScale="97500"/>
          </a:bodyPr>
          <a:lstStyle/>
          <a:p>
            <a:pPr algn="ctr" rtl="1">
              <a:lnSpc>
                <a:spcPct val="90000"/>
              </a:lnSpc>
              <a:spcBef>
                <a:spcPct val="0"/>
              </a:spcBef>
            </a:pPr>
            <a:r>
              <a:rPr lang="ar-SA" sz="3200" b="1" dirty="0">
                <a:latin typeface="+mj-lt"/>
                <a:ea typeface="+mj-ea"/>
                <a:cs typeface="B Yagut" panose="00000400000000000000" pitchFamily="2" charset="-78"/>
              </a:rPr>
              <a:t>محیط کاری نرم </a:t>
            </a:r>
            <a:r>
              <a:rPr lang="ar-SA" sz="3200" b="1" dirty="0" smtClean="0">
                <a:latin typeface="+mj-lt"/>
                <a:ea typeface="+mj-ea"/>
                <a:cs typeface="B Yagut" panose="00000400000000000000" pitchFamily="2" charset="-78"/>
              </a:rPr>
              <a:t>افزار</a:t>
            </a:r>
            <a:r>
              <a:rPr lang="fa-IR" sz="3200" b="1" dirty="0" smtClean="0">
                <a:latin typeface="+mj-lt"/>
                <a:ea typeface="+mj-ea"/>
                <a:cs typeface="B Yagut" panose="00000400000000000000" pitchFamily="2" charset="-78"/>
              </a:rPr>
              <a:t> (</a:t>
            </a:r>
            <a:r>
              <a:rPr lang="en-US" sz="3200" b="1" dirty="0" smtClean="0">
                <a:latin typeface="+mj-lt"/>
                <a:ea typeface="+mj-ea"/>
                <a:cs typeface="B Yagut" panose="00000400000000000000" pitchFamily="2" charset="-78"/>
              </a:rPr>
              <a:t>Internet Explorer</a:t>
            </a:r>
            <a:r>
              <a:rPr lang="fa-IR" sz="3200" b="1" dirty="0" smtClean="0">
                <a:latin typeface="+mj-lt"/>
                <a:ea typeface="+mj-ea"/>
                <a:cs typeface="B Yagut" panose="00000400000000000000" pitchFamily="2" charset="-78"/>
              </a:rPr>
              <a:t>)</a:t>
            </a:r>
            <a:endParaRPr lang="fa-IR" sz="3200" b="1" dirty="0">
              <a:latin typeface="+mj-lt"/>
              <a:ea typeface="+mj-ea"/>
              <a:cs typeface="B Yagut" panose="00000400000000000000" pitchFamily="2" charset="-78"/>
            </a:endParaRPr>
          </a:p>
        </p:txBody>
      </p:sp>
      <p:pic>
        <p:nvPicPr>
          <p:cNvPr id="3" name="Picture 2"/>
          <p:cNvPicPr>
            <a:picLocks noChangeAspect="1"/>
          </p:cNvPicPr>
          <p:nvPr/>
        </p:nvPicPr>
        <p:blipFill>
          <a:blip r:embed="rId4"/>
          <a:stretch>
            <a:fillRect/>
          </a:stretch>
        </p:blipFill>
        <p:spPr>
          <a:xfrm>
            <a:off x="2801724" y="2643130"/>
            <a:ext cx="6552138" cy="3487848"/>
          </a:xfrm>
          <a:prstGeom prst="rect">
            <a:avLst/>
          </a:prstGeom>
        </p:spPr>
      </p:pic>
      <p:sp>
        <p:nvSpPr>
          <p:cNvPr id="4" name="Title 1"/>
          <p:cNvSpPr txBox="1">
            <a:spLocks/>
          </p:cNvSpPr>
          <p:nvPr/>
        </p:nvSpPr>
        <p:spPr>
          <a:xfrm>
            <a:off x="897974" y="1084701"/>
            <a:ext cx="10720626" cy="133899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r" rtl="1">
              <a:buFont typeface="Wingdings" panose="05000000000000000000" pitchFamily="2" charset="2"/>
              <a:buChar char="q"/>
            </a:pPr>
            <a:r>
              <a:rPr lang="ar-SA" sz="2500" b="1" dirty="0" smtClean="0">
                <a:cs typeface="B Yagut" panose="00000400000000000000" pitchFamily="2" charset="-78"/>
              </a:rPr>
              <a:t>نوار آدرس: </a:t>
            </a:r>
            <a:endParaRPr lang="en-US" sz="2500" b="1" dirty="0" smtClean="0">
              <a:cs typeface="B Yagut" panose="00000400000000000000" pitchFamily="2" charset="-78"/>
            </a:endParaRPr>
          </a:p>
          <a:p>
            <a:pPr algn="r" rtl="1"/>
            <a:r>
              <a:rPr lang="ar-SA" sz="2500" dirty="0" smtClean="0">
                <a:cs typeface="B Yagut" panose="00000400000000000000" pitchFamily="2" charset="-78"/>
              </a:rPr>
              <a:t>این نوار کاربرد بسیار مهمی برای کاربران دارد بطوری که آدرس سایت مورد نظر را در این نوار می توان تایپ کرد تا </a:t>
            </a:r>
            <a:r>
              <a:rPr lang="en-US" sz="2500" dirty="0" smtClean="0">
                <a:cs typeface="B Yagut" panose="00000400000000000000" pitchFamily="2" charset="-78"/>
              </a:rPr>
              <a:t>IE</a:t>
            </a:r>
            <a:r>
              <a:rPr lang="ar-SA" sz="2500" dirty="0" smtClean="0">
                <a:cs typeface="B Yagut" panose="00000400000000000000" pitchFamily="2" charset="-78"/>
              </a:rPr>
              <a:t> آن سایت را برایمان باز کند. کاربرد نوار عنوان،</a:t>
            </a:r>
            <a:r>
              <a:rPr lang="fa-IR" sz="2500" dirty="0">
                <a:cs typeface="B Yagut" panose="00000400000000000000" pitchFamily="2" charset="-78"/>
              </a:rPr>
              <a:t> </a:t>
            </a:r>
            <a:r>
              <a:rPr lang="fa-IR" sz="2500" dirty="0" smtClean="0">
                <a:cs typeface="B Yagut" panose="00000400000000000000" pitchFamily="2" charset="-78"/>
              </a:rPr>
              <a:t>نوار</a:t>
            </a:r>
            <a:r>
              <a:rPr lang="ar-SA" sz="2500" dirty="0" smtClean="0">
                <a:cs typeface="B Yagut" panose="00000400000000000000" pitchFamily="2" charset="-78"/>
              </a:rPr>
              <a:t> ابزار و وضعیت نیز مانند سایر نرم افزارهای شرکت مایکروسافت می باشد</a:t>
            </a:r>
            <a:r>
              <a:rPr lang="fa-IR" sz="2500" dirty="0" smtClean="0">
                <a:cs typeface="B Yagut" panose="00000400000000000000" pitchFamily="2" charset="-78"/>
              </a:rPr>
              <a:t>(شکل 1-18)</a:t>
            </a:r>
            <a:r>
              <a:rPr lang="fa-IR" sz="2800" dirty="0" smtClean="0">
                <a:cs typeface="B Nazanin" panose="00000400000000000000" pitchFamily="2" charset="-78"/>
              </a:rPr>
              <a:t>.</a:t>
            </a:r>
            <a:endParaRPr lang="en-US" sz="2800" dirty="0">
              <a:cs typeface="B Nazanin" panose="00000400000000000000" pitchFamily="2" charset="-78"/>
            </a:endParaRPr>
          </a:p>
        </p:txBody>
      </p:sp>
      <p:sp>
        <p:nvSpPr>
          <p:cNvPr id="5" name="Rectangle 4"/>
          <p:cNvSpPr/>
          <p:nvPr/>
        </p:nvSpPr>
        <p:spPr>
          <a:xfrm>
            <a:off x="4672951" y="6167179"/>
            <a:ext cx="2191741" cy="338554"/>
          </a:xfrm>
          <a:prstGeom prst="rect">
            <a:avLst/>
          </a:prstGeom>
        </p:spPr>
        <p:txBody>
          <a:bodyPr wrap="square">
            <a:spAutoFit/>
          </a:bodyPr>
          <a:lstStyle/>
          <a:p>
            <a:pPr algn="r" rtl="1"/>
            <a:r>
              <a:rPr lang="fa-IR" sz="1600" dirty="0" smtClean="0">
                <a:solidFill>
                  <a:srgbClr val="2D2D2D"/>
                </a:solidFill>
                <a:latin typeface="Vazir"/>
                <a:ea typeface="Times New Roman" panose="02020603050405020304" pitchFamily="18" charset="0"/>
                <a:cs typeface="B Yagut" panose="00000400000000000000" pitchFamily="2" charset="-78"/>
              </a:rPr>
              <a:t>شکل 1-18- نوار آدرس</a:t>
            </a:r>
            <a:endParaRPr lang="fa-IR" sz="1600" dirty="0">
              <a:cs typeface="B Yagut" panose="00000400000000000000" pitchFamily="2" charset="-78"/>
            </a:endParaRPr>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06710464"/>
      </p:ext>
    </p:extLst>
  </p:cSld>
  <p:clrMapOvr>
    <a:masterClrMapping/>
  </p:clrMapOvr>
  <mc:AlternateContent xmlns:mc="http://schemas.openxmlformats.org/markup-compatibility/2006" xmlns:p14="http://schemas.microsoft.com/office/powerpoint/2010/main">
    <mc:Choice Requires="p14">
      <p:transition spd="slow" p14:dur="2000" advTm="30064"/>
    </mc:Choice>
    <mc:Fallback xmlns="">
      <p:transition spd="slow" advTm="30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4656" y="1885586"/>
            <a:ext cx="10744356" cy="4351338"/>
          </a:xfrm>
        </p:spPr>
        <p:txBody>
          <a:bodyPr>
            <a:normAutofit fontScale="92500" lnSpcReduction="20000"/>
          </a:bodyPr>
          <a:lstStyle/>
          <a:p>
            <a:pPr algn="r" rtl="1"/>
            <a:r>
              <a:rPr lang="fa-IR" sz="2500" b="1" dirty="0" smtClean="0">
                <a:solidFill>
                  <a:prstClr val="black"/>
                </a:solidFill>
              </a:rPr>
              <a:t>انتظار </a:t>
            </a:r>
            <a:r>
              <a:rPr lang="fa-IR" sz="2500" b="1" dirty="0">
                <a:solidFill>
                  <a:prstClr val="black"/>
                </a:solidFill>
              </a:rPr>
              <a:t>می رود فراگیر </a:t>
            </a:r>
            <a:r>
              <a:rPr lang="ar-SA" sz="2500" b="1" dirty="0">
                <a:solidFill>
                  <a:prstClr val="black"/>
                </a:solidFill>
              </a:rPr>
              <a:t>ﭘﺲ از ﻣﻄﺎﻟﻌﻪ اﻳﻦ ﻓﺼﻞ</a:t>
            </a:r>
            <a:r>
              <a:rPr lang="fa-IR" sz="2500" b="1" dirty="0">
                <a:solidFill>
                  <a:prstClr val="black"/>
                </a:solidFill>
              </a:rPr>
              <a:t> بتواند</a:t>
            </a:r>
            <a:r>
              <a:rPr lang="ar-SA" sz="2500" b="1" dirty="0">
                <a:solidFill>
                  <a:prstClr val="black"/>
                </a:solidFill>
              </a:rPr>
              <a:t>:</a:t>
            </a:r>
            <a:endParaRPr lang="en-US" sz="2500" b="1" dirty="0">
              <a:solidFill>
                <a:prstClr val="black"/>
              </a:solidFill>
            </a:endParaRPr>
          </a:p>
          <a:p>
            <a:pPr algn="r" rtl="1"/>
            <a:r>
              <a:rPr lang="fa-IR" sz="2500" dirty="0" smtClean="0"/>
              <a:t>تعریف اینترنت و شبکه را بداند.</a:t>
            </a:r>
          </a:p>
          <a:p>
            <a:pPr algn="r" rtl="1"/>
            <a:r>
              <a:rPr lang="fa-IR" sz="2500" dirty="0" smtClean="0"/>
              <a:t>اهداف شبکه را نام ببرد.</a:t>
            </a:r>
          </a:p>
          <a:p>
            <a:pPr algn="r" rtl="1"/>
            <a:r>
              <a:rPr lang="fa-IR" sz="2500" dirty="0" smtClean="0"/>
              <a:t>تقسیم بندی شبکه از لحاظ مقیاس جغرافیایی را نام ببرد و توضیح دهد.</a:t>
            </a:r>
          </a:p>
          <a:p>
            <a:pPr algn="r" rtl="1"/>
            <a:r>
              <a:rPr lang="fa-IR" sz="2500" dirty="0" smtClean="0"/>
              <a:t>روشهای اتصال به اینترنت واتصال از طریق </a:t>
            </a:r>
            <a:r>
              <a:rPr lang="en-US" sz="2500" dirty="0" smtClean="0"/>
              <a:t>ADSL</a:t>
            </a:r>
            <a:r>
              <a:rPr lang="fa-IR" sz="2500" dirty="0" smtClean="0"/>
              <a:t> را بداند و توضیح دهد.</a:t>
            </a:r>
          </a:p>
          <a:p>
            <a:pPr algn="r" rtl="1"/>
            <a:r>
              <a:rPr lang="fa-IR" sz="2500" dirty="0">
                <a:cs typeface="B Yagut" panose="00000400000000000000" pitchFamily="2" charset="-78"/>
              </a:rPr>
              <a:t>انواع </a:t>
            </a:r>
            <a:r>
              <a:rPr lang="fa-IR" sz="2500" dirty="0" smtClean="0">
                <a:cs typeface="B Yagut" panose="00000400000000000000" pitchFamily="2" charset="-78"/>
              </a:rPr>
              <a:t>مرورگر</a:t>
            </a:r>
            <a:r>
              <a:rPr lang="en-US" sz="2500" dirty="0" smtClean="0">
                <a:cs typeface="B Yagut" panose="00000400000000000000" pitchFamily="2" charset="-78"/>
              </a:rPr>
              <a:t> </a:t>
            </a:r>
            <a:r>
              <a:rPr lang="fa-IR" sz="2500" dirty="0" smtClean="0">
                <a:cs typeface="B Yagut" panose="00000400000000000000" pitchFamily="2" charset="-78"/>
              </a:rPr>
              <a:t>و </a:t>
            </a:r>
            <a:r>
              <a:rPr lang="fa-IR" sz="2500" dirty="0">
                <a:cs typeface="B Yagut" panose="00000400000000000000" pitchFamily="2" charset="-78"/>
              </a:rPr>
              <a:t>موتورهای جستجو را بشناسد و روش جستجو درسایتهای اینترنتی </a:t>
            </a:r>
            <a:r>
              <a:rPr lang="fa-IR" sz="2500" dirty="0" smtClean="0">
                <a:cs typeface="B Yagut" panose="00000400000000000000" pitchFamily="2" charset="-78"/>
              </a:rPr>
              <a:t>را </a:t>
            </a:r>
            <a:r>
              <a:rPr lang="fa-IR" sz="2500" dirty="0">
                <a:cs typeface="B Yagut" panose="00000400000000000000" pitchFamily="2" charset="-78"/>
              </a:rPr>
              <a:t>بداند و توضیح دهد.</a:t>
            </a:r>
          </a:p>
          <a:p>
            <a:pPr algn="r" rtl="1"/>
            <a:r>
              <a:rPr lang="ar-SA" sz="2500" dirty="0">
                <a:cs typeface="B Yagut" panose="00000400000000000000" pitchFamily="2" charset="-78"/>
              </a:rPr>
              <a:t> کاربردها و امکانات پایه مرور گر </a:t>
            </a:r>
            <a:r>
              <a:rPr lang="en-US" sz="2500" dirty="0">
                <a:cs typeface="B Yagut" panose="00000400000000000000" pitchFamily="2" charset="-78"/>
              </a:rPr>
              <a:t>IE</a:t>
            </a:r>
            <a:r>
              <a:rPr lang="ar-SA" sz="2500" dirty="0">
                <a:cs typeface="B Yagut" panose="00000400000000000000" pitchFamily="2" charset="-78"/>
              </a:rPr>
              <a:t> </a:t>
            </a:r>
            <a:r>
              <a:rPr lang="fa-IR" sz="2500" dirty="0" smtClean="0">
                <a:cs typeface="B Yagut" panose="00000400000000000000" pitchFamily="2" charset="-78"/>
              </a:rPr>
              <a:t>(</a:t>
            </a:r>
            <a:r>
              <a:rPr lang="en-US" sz="2500" dirty="0" smtClean="0">
                <a:cs typeface="B Yagut" panose="00000400000000000000" pitchFamily="2" charset="-78"/>
              </a:rPr>
              <a:t>Explorer</a:t>
            </a:r>
            <a:r>
              <a:rPr lang="fa-IR" sz="2500" dirty="0" smtClean="0">
                <a:cs typeface="B Yagut" panose="00000400000000000000" pitchFamily="2" charset="-78"/>
              </a:rPr>
              <a:t> </a:t>
            </a:r>
            <a:r>
              <a:rPr lang="en-US" sz="2500" dirty="0">
                <a:solidFill>
                  <a:prstClr val="black"/>
                </a:solidFill>
                <a:cs typeface="B Yagut" panose="00000400000000000000" pitchFamily="2" charset="-78"/>
              </a:rPr>
              <a:t>Internet</a:t>
            </a:r>
            <a:r>
              <a:rPr lang="fa-IR" sz="2500" dirty="0" smtClean="0">
                <a:cs typeface="B Yagut" panose="00000400000000000000" pitchFamily="2" charset="-78"/>
              </a:rPr>
              <a:t> ) </a:t>
            </a:r>
            <a:r>
              <a:rPr lang="ar-SA" sz="2500" dirty="0" smtClean="0">
                <a:cs typeface="B Yagut" panose="00000400000000000000" pitchFamily="2" charset="-78"/>
              </a:rPr>
              <a:t>را </a:t>
            </a:r>
            <a:r>
              <a:rPr lang="ar-SA" sz="2500" dirty="0">
                <a:cs typeface="B Yagut" panose="00000400000000000000" pitchFamily="2" charset="-78"/>
              </a:rPr>
              <a:t>بشناسند. </a:t>
            </a:r>
            <a:endParaRPr lang="fa-IR" sz="2500" dirty="0">
              <a:cs typeface="B Yagut" panose="00000400000000000000" pitchFamily="2" charset="-78"/>
            </a:endParaRPr>
          </a:p>
          <a:p>
            <a:pPr algn="r" rtl="1"/>
            <a:r>
              <a:rPr lang="fa-IR" sz="2500" dirty="0">
                <a:cs typeface="B Yagut" panose="00000400000000000000" pitchFamily="2" charset="-78"/>
              </a:rPr>
              <a:t> </a:t>
            </a:r>
            <a:r>
              <a:rPr lang="ar-SA" sz="2500" dirty="0">
                <a:cs typeface="B Yagut" panose="00000400000000000000" pitchFamily="2" charset="-78"/>
              </a:rPr>
              <a:t>نتایج گشت و گذار موفق در اینترنت را </a:t>
            </a:r>
            <a:r>
              <a:rPr lang="ar-SA" sz="2500" dirty="0" smtClean="0">
                <a:cs typeface="B Yagut" panose="00000400000000000000" pitchFamily="2" charset="-78"/>
              </a:rPr>
              <a:t>بتواند </a:t>
            </a:r>
            <a:r>
              <a:rPr lang="ar-SA" sz="2500" dirty="0">
                <a:cs typeface="B Yagut" panose="00000400000000000000" pitchFamily="2" charset="-78"/>
              </a:rPr>
              <a:t>بر روی رسانه</a:t>
            </a:r>
            <a:r>
              <a:rPr lang="en-US" sz="2500" dirty="0">
                <a:cs typeface="B Yagut" panose="00000400000000000000" pitchFamily="2" charset="-78"/>
              </a:rPr>
              <a:t> </a:t>
            </a:r>
            <a:r>
              <a:rPr lang="ar-SA" sz="2500" dirty="0">
                <a:cs typeface="B Yagut" panose="00000400000000000000" pitchFamily="2" charset="-78"/>
              </a:rPr>
              <a:t>ذخیره سازی مانند دیسک سخت </a:t>
            </a:r>
            <a:r>
              <a:rPr lang="ar-SA" sz="2500" dirty="0" smtClean="0">
                <a:cs typeface="B Yagut" panose="00000400000000000000" pitchFamily="2" charset="-78"/>
              </a:rPr>
              <a:t>نگهداری</a:t>
            </a:r>
            <a:endParaRPr lang="en-US" sz="2500" dirty="0" smtClean="0">
              <a:cs typeface="B Yagut" panose="00000400000000000000" pitchFamily="2" charset="-78"/>
            </a:endParaRPr>
          </a:p>
          <a:p>
            <a:pPr marL="0" indent="0" algn="r" rtl="1">
              <a:buNone/>
            </a:pPr>
            <a:r>
              <a:rPr lang="en-US" sz="2500" dirty="0">
                <a:cs typeface="B Yagut" panose="00000400000000000000" pitchFamily="2" charset="-78"/>
              </a:rPr>
              <a:t> </a:t>
            </a:r>
            <a:r>
              <a:rPr lang="ar-SA" sz="2500" dirty="0" smtClean="0">
                <a:cs typeface="B Yagut" panose="00000400000000000000" pitchFamily="2" charset="-78"/>
              </a:rPr>
              <a:t> </a:t>
            </a:r>
            <a:r>
              <a:rPr lang="en-US" sz="2500" dirty="0" smtClean="0">
                <a:cs typeface="B Yagut" panose="00000400000000000000" pitchFamily="2" charset="-78"/>
              </a:rPr>
              <a:t>  </a:t>
            </a:r>
            <a:r>
              <a:rPr lang="ar-SA" sz="2500" dirty="0" smtClean="0">
                <a:cs typeface="B Yagut" panose="00000400000000000000" pitchFamily="2" charset="-78"/>
              </a:rPr>
              <a:t>کند</a:t>
            </a:r>
            <a:r>
              <a:rPr lang="ar-SA" sz="2500" dirty="0">
                <a:cs typeface="B Yagut" panose="00000400000000000000" pitchFamily="2" charset="-78"/>
              </a:rPr>
              <a:t>.</a:t>
            </a:r>
            <a:endParaRPr lang="fa-IR" sz="2500" dirty="0">
              <a:cs typeface="B Yagut" panose="00000400000000000000" pitchFamily="2" charset="-78"/>
            </a:endParaRPr>
          </a:p>
          <a:p>
            <a:pPr algn="r" rtl="1"/>
            <a:r>
              <a:rPr lang="fa-IR" sz="2500" dirty="0">
                <a:cs typeface="B Yagut" panose="00000400000000000000" pitchFamily="2" charset="-78"/>
              </a:rPr>
              <a:t> </a:t>
            </a:r>
            <a:r>
              <a:rPr lang="ar-SA" sz="2500" dirty="0">
                <a:cs typeface="B Yagut" panose="00000400000000000000" pitchFamily="2" charset="-78"/>
              </a:rPr>
              <a:t>با پیغام های خروج عادی و خروج غیر </a:t>
            </a:r>
            <a:r>
              <a:rPr lang="ar-SA" sz="2500" dirty="0"/>
              <a:t>منتظره از مرور گر </a:t>
            </a:r>
            <a:r>
              <a:rPr lang="en-US" sz="2500" dirty="0"/>
              <a:t>IE</a:t>
            </a:r>
            <a:r>
              <a:rPr lang="ar-SA" sz="2500" dirty="0"/>
              <a:t> نیزآشنا </a:t>
            </a:r>
            <a:r>
              <a:rPr lang="ar-SA" sz="2500" dirty="0" smtClean="0"/>
              <a:t>شود</a:t>
            </a:r>
            <a:r>
              <a:rPr lang="ar-SA" dirty="0" smtClean="0">
                <a:solidFill>
                  <a:prstClr val="black"/>
                </a:solidFill>
                <a:latin typeface="Calibri Light" panose="020F0302020204030204"/>
                <a:cs typeface="B Nazanin" panose="00000400000000000000" pitchFamily="2" charset="-78"/>
              </a:rPr>
              <a:t>.</a:t>
            </a:r>
            <a:r>
              <a:rPr lang="en-US" dirty="0" smtClean="0">
                <a:solidFill>
                  <a:prstClr val="black"/>
                </a:solidFill>
                <a:latin typeface="Calibri Light" panose="020F0302020204030204"/>
                <a:cs typeface="B Nazanin" panose="00000400000000000000" pitchFamily="2" charset="-78"/>
              </a:rPr>
              <a:t>    </a:t>
            </a:r>
            <a:endParaRPr lang="fa-IR" sz="2500" dirty="0" smtClean="0"/>
          </a:p>
          <a:p>
            <a:pPr algn="r" rtl="1"/>
            <a:endParaRPr lang="fa-IR" dirty="0" smtClean="0"/>
          </a:p>
          <a:p>
            <a:pPr algn="r" rtl="1"/>
            <a:endParaRPr lang="fa-IR" dirty="0"/>
          </a:p>
        </p:txBody>
      </p:sp>
      <p:sp>
        <p:nvSpPr>
          <p:cNvPr id="6" name="Rectangle 5"/>
          <p:cNvSpPr/>
          <p:nvPr/>
        </p:nvSpPr>
        <p:spPr>
          <a:xfrm>
            <a:off x="674558" y="953836"/>
            <a:ext cx="10594454" cy="547842"/>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fontScale="97500"/>
          </a:bodyPr>
          <a:lstStyle/>
          <a:p>
            <a:pPr algn="ctr" rtl="1">
              <a:lnSpc>
                <a:spcPct val="90000"/>
              </a:lnSpc>
              <a:spcBef>
                <a:spcPct val="0"/>
              </a:spcBef>
            </a:pPr>
            <a:r>
              <a:rPr lang="fa-IR" sz="3200" b="1" dirty="0">
                <a:latin typeface="+mj-lt"/>
                <a:ea typeface="+mj-ea"/>
                <a:cs typeface="B Yagut" panose="00000400000000000000" pitchFamily="2" charset="-78"/>
              </a:rPr>
              <a:t>اهداف آموزشی</a:t>
            </a:r>
            <a:r>
              <a:rPr lang="en-US" sz="3200" b="1" dirty="0">
                <a:latin typeface="+mj-lt"/>
                <a:ea typeface="+mj-ea"/>
                <a:cs typeface="B Yagut" panose="00000400000000000000" pitchFamily="2" charset="-78"/>
              </a:rPr>
              <a:t> </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74480704"/>
      </p:ext>
    </p:extLst>
  </p:cSld>
  <p:clrMapOvr>
    <a:masterClrMapping/>
  </p:clrMapOvr>
  <mc:AlternateContent xmlns:mc="http://schemas.openxmlformats.org/markup-compatibility/2006" xmlns:p14="http://schemas.microsoft.com/office/powerpoint/2010/main">
    <mc:Choice Requires="p14">
      <p:transition spd="slow" p14:dur="2000" advTm="68236"/>
    </mc:Choice>
    <mc:Fallback xmlns="">
      <p:transition spd="slow" advTm="68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825966" y="769604"/>
            <a:ext cx="11041261" cy="8751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en-US" sz="3200" b="1" dirty="0" smtClean="0">
                <a:cs typeface="B Nazanin" panose="00000400000000000000" pitchFamily="2" charset="-78"/>
              </a:rPr>
              <a:t/>
            </a:r>
            <a:br>
              <a:rPr lang="en-US" sz="3200" b="1" dirty="0" smtClean="0">
                <a:cs typeface="B Nazanin" panose="00000400000000000000" pitchFamily="2" charset="-78"/>
              </a:rPr>
            </a:br>
            <a:r>
              <a:rPr lang="ar-SA" sz="2500" dirty="0" smtClean="0">
                <a:cs typeface="B Yagut" panose="00000400000000000000" pitchFamily="2" charset="-78"/>
              </a:rPr>
              <a:t>در منوی </a:t>
            </a:r>
            <a:r>
              <a:rPr lang="en-US" sz="2500" dirty="0" smtClean="0">
                <a:cs typeface="B Yagut" panose="00000400000000000000" pitchFamily="2" charset="-78"/>
              </a:rPr>
              <a:t>Help</a:t>
            </a:r>
            <a:r>
              <a:rPr lang="ar-SA" sz="2500" dirty="0" smtClean="0">
                <a:cs typeface="B Yagut" panose="00000400000000000000" pitchFamily="2" charset="-78"/>
              </a:rPr>
              <a:t>با انتخاب گزینه </a:t>
            </a:r>
            <a:r>
              <a:rPr lang="en-US" sz="2500" dirty="0" smtClean="0">
                <a:cs typeface="B Yagut" panose="00000400000000000000" pitchFamily="2" charset="-78"/>
              </a:rPr>
              <a:t>About Internet Explorer </a:t>
            </a:r>
            <a:r>
              <a:rPr lang="ar-SA" sz="2500" dirty="0" smtClean="0">
                <a:cs typeface="B Yagut" panose="00000400000000000000" pitchFamily="2" charset="-78"/>
              </a:rPr>
              <a:t>مشخصات نرم افزار، شامل ویرایش و شماره شناسایی محصول به نمایش در می آید.</a:t>
            </a:r>
            <a:r>
              <a:rPr lang="fa-IR" sz="2500" dirty="0" smtClean="0">
                <a:cs typeface="B Yagut" panose="00000400000000000000" pitchFamily="2" charset="-78"/>
              </a:rPr>
              <a:t>(شکل 1-19)</a:t>
            </a:r>
            <a:endParaRPr lang="en-US" sz="2500" dirty="0">
              <a:cs typeface="B Yagut" panose="00000400000000000000" pitchFamily="2" charset="-78"/>
            </a:endParaRPr>
          </a:p>
        </p:txBody>
      </p:sp>
      <p:grpSp>
        <p:nvGrpSpPr>
          <p:cNvPr id="11" name="Group 10"/>
          <p:cNvGrpSpPr/>
          <p:nvPr/>
        </p:nvGrpSpPr>
        <p:grpSpPr>
          <a:xfrm>
            <a:off x="1670179" y="2046018"/>
            <a:ext cx="7009125" cy="4603769"/>
            <a:chOff x="1700645" y="1765987"/>
            <a:chExt cx="9928514" cy="5054239"/>
          </a:xfrm>
        </p:grpSpPr>
        <p:grpSp>
          <p:nvGrpSpPr>
            <p:cNvPr id="12" name="Group 11"/>
            <p:cNvGrpSpPr/>
            <p:nvPr/>
          </p:nvGrpSpPr>
          <p:grpSpPr>
            <a:xfrm>
              <a:off x="1700645" y="1765987"/>
              <a:ext cx="9928514" cy="5054239"/>
              <a:chOff x="1700645" y="1765987"/>
              <a:chExt cx="9928514" cy="5054239"/>
            </a:xfrm>
          </p:grpSpPr>
          <p:pic>
            <p:nvPicPr>
              <p:cNvPr id="15" name="Picture 14"/>
              <p:cNvPicPr>
                <a:picLocks noChangeAspect="1"/>
              </p:cNvPicPr>
              <p:nvPr/>
            </p:nvPicPr>
            <p:blipFill rotWithShape="1">
              <a:blip r:embed="rId4"/>
              <a:srcRect l="447" t="335" r="-447" b="5562"/>
              <a:stretch/>
            </p:blipFill>
            <p:spPr>
              <a:xfrm>
                <a:off x="1700645" y="1765987"/>
                <a:ext cx="9511144" cy="50542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p:cNvPicPr>
                <a:picLocks noChangeAspect="1"/>
              </p:cNvPicPr>
              <p:nvPr/>
            </p:nvPicPr>
            <p:blipFill rotWithShape="1">
              <a:blip r:embed="rId5"/>
              <a:srcRect l="74492" t="5587" b="54451"/>
              <a:stretch/>
            </p:blipFill>
            <p:spPr>
              <a:xfrm>
                <a:off x="8324850" y="1809787"/>
                <a:ext cx="3304309" cy="2923309"/>
              </a:xfrm>
              <a:prstGeom prst="rect">
                <a:avLst/>
              </a:prstGeom>
            </p:spPr>
          </p:pic>
        </p:grpSp>
        <p:sp>
          <p:nvSpPr>
            <p:cNvPr id="13" name="Right Arrow 12"/>
            <p:cNvSpPr/>
            <p:nvPr/>
          </p:nvSpPr>
          <p:spPr>
            <a:xfrm>
              <a:off x="8007926" y="4182835"/>
              <a:ext cx="734292" cy="541998"/>
            </a:xfrm>
            <a:prstGeom prst="rightArrow">
              <a:avLst/>
            </a:prstGeom>
            <a:solidFill>
              <a:srgbClr val="2109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14" name="Right Arrow 13"/>
            <p:cNvSpPr/>
            <p:nvPr/>
          </p:nvSpPr>
          <p:spPr>
            <a:xfrm>
              <a:off x="4243819" y="4337237"/>
              <a:ext cx="734292" cy="590039"/>
            </a:xfrm>
            <a:prstGeom prst="rightArrow">
              <a:avLst/>
            </a:prstGeom>
            <a:solidFill>
              <a:srgbClr val="2109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grpSp>
      <p:sp>
        <p:nvSpPr>
          <p:cNvPr id="18" name="Rectangle 17"/>
          <p:cNvSpPr/>
          <p:nvPr/>
        </p:nvSpPr>
        <p:spPr>
          <a:xfrm>
            <a:off x="8963331" y="5865913"/>
            <a:ext cx="2191741" cy="338554"/>
          </a:xfrm>
          <a:prstGeom prst="rect">
            <a:avLst/>
          </a:prstGeom>
        </p:spPr>
        <p:txBody>
          <a:bodyPr wrap="square">
            <a:spAutoFit/>
          </a:bodyPr>
          <a:lstStyle/>
          <a:p>
            <a:pPr algn="r" rtl="1"/>
            <a:r>
              <a:rPr lang="fa-IR" sz="1600" dirty="0" smtClean="0">
                <a:solidFill>
                  <a:srgbClr val="2D2D2D"/>
                </a:solidFill>
                <a:latin typeface="Vazir"/>
                <a:ea typeface="Times New Roman" panose="02020603050405020304" pitchFamily="18" charset="0"/>
                <a:cs typeface="B Yagut" panose="00000400000000000000" pitchFamily="2" charset="-78"/>
              </a:rPr>
              <a:t>شکل 1-19- منوی </a:t>
            </a:r>
            <a:r>
              <a:rPr lang="en-US" sz="1600" dirty="0" smtClean="0">
                <a:solidFill>
                  <a:srgbClr val="2D2D2D"/>
                </a:solidFill>
                <a:latin typeface="Vazir"/>
                <a:ea typeface="Times New Roman" panose="02020603050405020304" pitchFamily="18" charset="0"/>
                <a:cs typeface="B Yagut" panose="00000400000000000000" pitchFamily="2" charset="-78"/>
              </a:rPr>
              <a:t>HELP</a:t>
            </a:r>
            <a:endParaRPr lang="fa-IR" sz="1600" dirty="0">
              <a:cs typeface="B Yagut" panose="00000400000000000000" pitchFamily="2" charset="-78"/>
            </a:endParaRPr>
          </a:p>
        </p:txBody>
      </p:sp>
      <p:sp>
        <p:nvSpPr>
          <p:cNvPr id="2" name="Rectangle 1"/>
          <p:cNvSpPr/>
          <p:nvPr/>
        </p:nvSpPr>
        <p:spPr>
          <a:xfrm>
            <a:off x="7866583" y="453125"/>
            <a:ext cx="3929281" cy="535531"/>
          </a:xfrm>
          <a:prstGeom prst="rect">
            <a:avLst/>
          </a:prstGeom>
        </p:spPr>
        <p:txBody>
          <a:bodyPr wrap="none">
            <a:spAutoFit/>
          </a:bodyPr>
          <a:lstStyle/>
          <a:p>
            <a:pPr marL="457200" lvl="0" indent="-457200" algn="ctr" rtl="1">
              <a:lnSpc>
                <a:spcPct val="90000"/>
              </a:lnSpc>
              <a:spcBef>
                <a:spcPct val="0"/>
              </a:spcBef>
              <a:buFont typeface="Wingdings" panose="05000000000000000000" pitchFamily="2" charset="2"/>
              <a:buChar char="q"/>
            </a:pPr>
            <a:r>
              <a:rPr lang="ar-SA" sz="3200" b="1" dirty="0">
                <a:solidFill>
                  <a:prstClr val="black"/>
                </a:solidFill>
                <a:latin typeface="Calibri Light" panose="020F0302020204030204"/>
                <a:ea typeface="+mj-ea"/>
                <a:cs typeface="B Yagut" panose="00000400000000000000" pitchFamily="2" charset="-78"/>
              </a:rPr>
              <a:t>تشخیص نسخه برنامه</a:t>
            </a:r>
            <a:endParaRPr lang="fa-IR" sz="3200" b="1" dirty="0">
              <a:solidFill>
                <a:prstClr val="black"/>
              </a:solidFill>
              <a:latin typeface="Calibri Light" panose="020F0302020204030204"/>
              <a:ea typeface="+mj-ea"/>
              <a:cs typeface="B Yagut"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2563563"/>
      </p:ext>
    </p:extLst>
  </p:cSld>
  <p:clrMapOvr>
    <a:masterClrMapping/>
  </p:clrMapOvr>
  <mc:AlternateContent xmlns:mc="http://schemas.openxmlformats.org/markup-compatibility/2006" xmlns:p14="http://schemas.microsoft.com/office/powerpoint/2010/main">
    <mc:Choice Requires="p14">
      <p:transition spd="slow" p14:dur="2000" advTm="18039"/>
    </mc:Choice>
    <mc:Fallback xmlns="">
      <p:transition spd="slow" advTm="18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49706" y="920637"/>
            <a:ext cx="10935606" cy="21373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SA" sz="2500" dirty="0" smtClean="0">
                <a:cs typeface="B Yagut" panose="00000400000000000000" pitchFamily="2" charset="-78"/>
              </a:rPr>
              <a:t>در منوی </a:t>
            </a:r>
            <a:r>
              <a:rPr lang="en-US" sz="2500" dirty="0" smtClean="0">
                <a:cs typeface="B Yagut" panose="00000400000000000000" pitchFamily="2" charset="-78"/>
              </a:rPr>
              <a:t>Tools</a:t>
            </a:r>
            <a:r>
              <a:rPr lang="ar-SA" sz="2500" dirty="0" smtClean="0">
                <a:cs typeface="B Yagut" panose="00000400000000000000" pitchFamily="2" charset="-78"/>
              </a:rPr>
              <a:t> با انتخاب گزینه </a:t>
            </a:r>
            <a:r>
              <a:rPr lang="en-US" sz="2500" dirty="0" smtClean="0">
                <a:cs typeface="B Yagut" panose="00000400000000000000" pitchFamily="2" charset="-78"/>
              </a:rPr>
              <a:t>Internet Options</a:t>
            </a:r>
            <a:r>
              <a:rPr lang="ar-SA" sz="2500" dirty="0" smtClean="0">
                <a:cs typeface="B Yagut" panose="00000400000000000000" pitchFamily="2" charset="-78"/>
              </a:rPr>
              <a:t> پنجره ای به همین نام باز شده که اگر آدرس جدید صفحه اصلی دلخواهمان را در بخش </a:t>
            </a:r>
            <a:r>
              <a:rPr lang="en-US" sz="2500" dirty="0" smtClean="0">
                <a:cs typeface="B Yagut" panose="00000400000000000000" pitchFamily="2" charset="-78"/>
              </a:rPr>
              <a:t>Home Page</a:t>
            </a:r>
            <a:r>
              <a:rPr lang="ar-SA" sz="2500" dirty="0" smtClean="0">
                <a:cs typeface="B Yagut" panose="00000400000000000000" pitchFamily="2" charset="-78"/>
              </a:rPr>
              <a:t> از سربرگ </a:t>
            </a:r>
            <a:r>
              <a:rPr lang="en-US" sz="2500" dirty="0" smtClean="0">
                <a:cs typeface="B Yagut" panose="00000400000000000000" pitchFamily="2" charset="-78"/>
              </a:rPr>
              <a:t>General</a:t>
            </a:r>
            <a:r>
              <a:rPr lang="ar-SA" sz="2500" dirty="0" smtClean="0">
                <a:cs typeface="B Yagut" panose="00000400000000000000" pitchFamily="2" charset="-78"/>
              </a:rPr>
              <a:t> وارد کنیم و سپس کلید </a:t>
            </a:r>
            <a:r>
              <a:rPr lang="en-US" sz="2500" dirty="0" smtClean="0">
                <a:cs typeface="B Yagut" panose="00000400000000000000" pitchFamily="2" charset="-78"/>
              </a:rPr>
              <a:t>OK</a:t>
            </a:r>
            <a:r>
              <a:rPr lang="ar-SA" sz="2500" dirty="0" smtClean="0">
                <a:cs typeface="B Yagut" panose="00000400000000000000" pitchFamily="2" charset="-78"/>
              </a:rPr>
              <a:t> را بفشاریم. از این پس با باز کردن برنامه </a:t>
            </a:r>
            <a:r>
              <a:rPr lang="en-US" sz="2500" dirty="0" smtClean="0">
                <a:cs typeface="B Yagut" panose="00000400000000000000" pitchFamily="2" charset="-78"/>
              </a:rPr>
              <a:t>IE</a:t>
            </a:r>
            <a:r>
              <a:rPr lang="ar-SA" sz="2500" dirty="0" smtClean="0">
                <a:cs typeface="B Yagut" panose="00000400000000000000" pitchFamily="2" charset="-78"/>
              </a:rPr>
              <a:t> محتویات همان صفحه دلخواه بطور خودکار برایمان به نمایش در می آید</a:t>
            </a:r>
            <a:r>
              <a:rPr lang="fa-IR" sz="2500" dirty="0" smtClean="0">
                <a:cs typeface="B Yagut" panose="00000400000000000000" pitchFamily="2" charset="-78"/>
              </a:rPr>
              <a:t>شکل(1-20).</a:t>
            </a:r>
            <a:r>
              <a:rPr lang="en-US" sz="2500" i="1" dirty="0" smtClean="0">
                <a:cs typeface="B Yagut" panose="00000400000000000000" pitchFamily="2" charset="-78"/>
              </a:rPr>
              <a:t/>
            </a:r>
            <a:br>
              <a:rPr lang="en-US" sz="2500" i="1" dirty="0" smtClean="0">
                <a:cs typeface="B Yagut" panose="00000400000000000000" pitchFamily="2" charset="-78"/>
              </a:rPr>
            </a:br>
            <a:endParaRPr lang="en-US" sz="2500" i="1" dirty="0">
              <a:cs typeface="B Yagut" panose="00000400000000000000" pitchFamily="2" charset="-78"/>
            </a:endParaRPr>
          </a:p>
        </p:txBody>
      </p:sp>
      <p:grpSp>
        <p:nvGrpSpPr>
          <p:cNvPr id="6" name="Group 5"/>
          <p:cNvGrpSpPr/>
          <p:nvPr/>
        </p:nvGrpSpPr>
        <p:grpSpPr>
          <a:xfrm>
            <a:off x="691784" y="2788169"/>
            <a:ext cx="7477854" cy="3764681"/>
            <a:chOff x="1246910" y="1662979"/>
            <a:chExt cx="9850582" cy="5236585"/>
          </a:xfrm>
        </p:grpSpPr>
        <p:pic>
          <p:nvPicPr>
            <p:cNvPr id="7" name="Picture 6"/>
            <p:cNvPicPr>
              <a:picLocks noChangeAspect="1"/>
            </p:cNvPicPr>
            <p:nvPr/>
          </p:nvPicPr>
          <p:blipFill rotWithShape="1">
            <a:blip r:embed="rId4"/>
            <a:srcRect b="5862"/>
            <a:stretch/>
          </p:blipFill>
          <p:spPr>
            <a:xfrm>
              <a:off x="1246910" y="1662979"/>
              <a:ext cx="9850582" cy="52365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Left Arrow 7"/>
            <p:cNvSpPr/>
            <p:nvPr/>
          </p:nvSpPr>
          <p:spPr>
            <a:xfrm>
              <a:off x="2729346" y="2424547"/>
              <a:ext cx="762000" cy="374072"/>
            </a:xfrm>
            <a:prstGeom prst="leftArrow">
              <a:avLst/>
            </a:prstGeom>
            <a:solidFill>
              <a:srgbClr val="2109B3"/>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sp>
        <p:nvSpPr>
          <p:cNvPr id="10" name="Rectangle 9"/>
          <p:cNvSpPr/>
          <p:nvPr/>
        </p:nvSpPr>
        <p:spPr>
          <a:xfrm>
            <a:off x="8414869" y="5281296"/>
            <a:ext cx="2970442" cy="338554"/>
          </a:xfrm>
          <a:prstGeom prst="rect">
            <a:avLst/>
          </a:prstGeom>
        </p:spPr>
        <p:txBody>
          <a:bodyPr wrap="square">
            <a:spAutoFit/>
          </a:bodyPr>
          <a:lstStyle/>
          <a:p>
            <a:pPr algn="r" rtl="1"/>
            <a:r>
              <a:rPr lang="fa-IR" sz="1600" b="1" dirty="0" smtClean="0">
                <a:solidFill>
                  <a:srgbClr val="2D2D2D"/>
                </a:solidFill>
                <a:latin typeface="Vazir"/>
                <a:ea typeface="Times New Roman" panose="02020603050405020304" pitchFamily="18" charset="0"/>
                <a:cs typeface="B Yagut" panose="00000400000000000000" pitchFamily="2" charset="-78"/>
              </a:rPr>
              <a:t>شکل 1-20- تعیین صفحه اصلی</a:t>
            </a:r>
            <a:endParaRPr lang="fa-IR" sz="1600" b="1" dirty="0">
              <a:cs typeface="B Yagut" panose="00000400000000000000" pitchFamily="2" charset="-78"/>
            </a:endParaRPr>
          </a:p>
        </p:txBody>
      </p:sp>
      <p:sp>
        <p:nvSpPr>
          <p:cNvPr id="3" name="Rectangle 2"/>
          <p:cNvSpPr/>
          <p:nvPr/>
        </p:nvSpPr>
        <p:spPr>
          <a:xfrm>
            <a:off x="8918844" y="443583"/>
            <a:ext cx="2802370" cy="477054"/>
          </a:xfrm>
          <a:prstGeom prst="rect">
            <a:avLst/>
          </a:prstGeom>
        </p:spPr>
        <p:txBody>
          <a:bodyPr wrap="none">
            <a:spAutoFit/>
          </a:bodyPr>
          <a:lstStyle/>
          <a:p>
            <a:pPr marL="342900" indent="-342900" algn="r" rtl="1">
              <a:buFont typeface="Wingdings" panose="05000000000000000000" pitchFamily="2" charset="2"/>
              <a:buChar char="q"/>
            </a:pPr>
            <a:r>
              <a:rPr lang="fa-IR" sz="2500" b="1" dirty="0">
                <a:solidFill>
                  <a:prstClr val="black"/>
                </a:solidFill>
                <a:cs typeface="B Yagut" panose="00000400000000000000" pitchFamily="2" charset="-78"/>
              </a:rPr>
              <a:t>تعیین صفحه اصلی </a:t>
            </a:r>
            <a:endParaRPr lang="en-US" b="1"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32212429"/>
      </p:ext>
    </p:extLst>
  </p:cSld>
  <p:clrMapOvr>
    <a:masterClrMapping/>
  </p:clrMapOvr>
  <mc:AlternateContent xmlns:mc="http://schemas.openxmlformats.org/markup-compatibility/2006" xmlns:p14="http://schemas.microsoft.com/office/powerpoint/2010/main">
    <mc:Choice Requires="p14">
      <p:transition spd="slow" p14:dur="2000" advTm="33644"/>
    </mc:Choice>
    <mc:Fallback xmlns="">
      <p:transition spd="slow" advTm="33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86854" y="801429"/>
            <a:ext cx="11009081" cy="156409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en-US" sz="2400" dirty="0" smtClean="0">
                <a:cs typeface="B Nazanin" panose="00000400000000000000" pitchFamily="2" charset="-78"/>
              </a:rPr>
              <a:t/>
            </a:r>
            <a:br>
              <a:rPr lang="en-US" sz="2400" dirty="0" smtClean="0">
                <a:cs typeface="B Nazanin" panose="00000400000000000000" pitchFamily="2" charset="-78"/>
              </a:rPr>
            </a:br>
            <a:r>
              <a:rPr lang="ar-SA" sz="2400" dirty="0" smtClean="0">
                <a:cs typeface="B Yagut" panose="00000400000000000000" pitchFamily="2" charset="-78"/>
              </a:rPr>
              <a:t>پس از این که به اینترنت وصل شدید ، با باز کردن برنامه </a:t>
            </a:r>
            <a:r>
              <a:rPr lang="en-US" sz="2400" dirty="0" smtClean="0">
                <a:cs typeface="B Yagut" panose="00000400000000000000" pitchFamily="2" charset="-78"/>
              </a:rPr>
              <a:t>IE</a:t>
            </a:r>
            <a:r>
              <a:rPr lang="ar-SA" sz="2400" dirty="0" smtClean="0">
                <a:cs typeface="B Yagut" panose="00000400000000000000" pitchFamily="2" charset="-78"/>
              </a:rPr>
              <a:t>، مرورگر وب به طور خودکار وارد صفحه اصلی یک وب سایت می شود که با ویرایش آدرس جدید در نوار آدرس و زدن کلید</a:t>
            </a:r>
            <a:r>
              <a:rPr lang="en-US" sz="2400" dirty="0" smtClean="0">
                <a:cs typeface="B Yagut" panose="00000400000000000000" pitchFamily="2" charset="-78"/>
              </a:rPr>
              <a:t>Enter  </a:t>
            </a:r>
            <a:r>
              <a:rPr lang="ar-SA" sz="2400" dirty="0" smtClean="0">
                <a:cs typeface="B Yagut" panose="00000400000000000000" pitchFamily="2" charset="-78"/>
              </a:rPr>
              <a:t>می توانیم به سایت مورد نظرمان وارد شویم</a:t>
            </a:r>
            <a:r>
              <a:rPr lang="fa-IR" sz="2400" dirty="0" smtClean="0">
                <a:cs typeface="B Yagut" panose="00000400000000000000" pitchFamily="2" charset="-78"/>
              </a:rPr>
              <a:t> </a:t>
            </a:r>
            <a:r>
              <a:rPr lang="fa-IR" sz="2400" dirty="0" smtClean="0">
                <a:cs typeface="B Nazanin" panose="00000400000000000000" pitchFamily="2" charset="-78"/>
              </a:rPr>
              <a:t>شکل(1-21).</a:t>
            </a:r>
            <a:endParaRPr lang="en-US" sz="2400" dirty="0">
              <a:cs typeface="B Nazanin" panose="00000400000000000000" pitchFamily="2" charset="-78"/>
            </a:endParaRPr>
          </a:p>
        </p:txBody>
      </p:sp>
      <p:sp>
        <p:nvSpPr>
          <p:cNvPr id="3" name="Rectangle 2"/>
          <p:cNvSpPr/>
          <p:nvPr/>
        </p:nvSpPr>
        <p:spPr>
          <a:xfrm>
            <a:off x="8044963" y="562902"/>
            <a:ext cx="3550972" cy="477054"/>
          </a:xfrm>
          <a:prstGeom prst="rect">
            <a:avLst/>
          </a:prstGeom>
        </p:spPr>
        <p:txBody>
          <a:bodyPr wrap="none">
            <a:spAutoFit/>
          </a:bodyPr>
          <a:lstStyle/>
          <a:p>
            <a:pPr marL="342900" indent="-342900" algn="r" rtl="1">
              <a:buFont typeface="Wingdings" panose="05000000000000000000" pitchFamily="2" charset="2"/>
              <a:buChar char="q"/>
            </a:pPr>
            <a:r>
              <a:rPr lang="ar-SA" sz="2500" b="1" dirty="0">
                <a:solidFill>
                  <a:prstClr val="black"/>
                </a:solidFill>
                <a:latin typeface="Calibri Light" panose="020F0302020204030204"/>
                <a:ea typeface="+mj-ea"/>
                <a:cs typeface="B Yagut" panose="00000400000000000000" pitchFamily="2" charset="-78"/>
              </a:rPr>
              <a:t>ورود به یک سایت / صفحه</a:t>
            </a:r>
            <a:endParaRPr lang="fa-IR" sz="2500" dirty="0">
              <a:cs typeface="B Yagut" panose="00000400000000000000" pitchFamily="2" charset="-78"/>
            </a:endParaRPr>
          </a:p>
        </p:txBody>
      </p:sp>
      <p:pic>
        <p:nvPicPr>
          <p:cNvPr id="4" name="Picture 3"/>
          <p:cNvPicPr>
            <a:picLocks noChangeAspect="1"/>
          </p:cNvPicPr>
          <p:nvPr/>
        </p:nvPicPr>
        <p:blipFill rotWithShape="1">
          <a:blip r:embed="rId4"/>
          <a:srcRect l="-104" t="-2192" r="27842" b="7807"/>
          <a:stretch/>
        </p:blipFill>
        <p:spPr>
          <a:xfrm>
            <a:off x="1050428" y="2365519"/>
            <a:ext cx="6932178" cy="39244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7982606" y="5745991"/>
            <a:ext cx="3534108" cy="338554"/>
          </a:xfrm>
          <a:prstGeom prst="rect">
            <a:avLst/>
          </a:prstGeom>
        </p:spPr>
        <p:txBody>
          <a:bodyPr wrap="square">
            <a:spAutoFit/>
          </a:bodyPr>
          <a:lstStyle/>
          <a:p>
            <a:pPr algn="r" rtl="1"/>
            <a:r>
              <a:rPr lang="fa-IR" sz="1600" b="1" dirty="0" smtClean="0">
                <a:solidFill>
                  <a:srgbClr val="2D2D2D"/>
                </a:solidFill>
                <a:latin typeface="Vazir"/>
                <a:ea typeface="Times New Roman" panose="02020603050405020304" pitchFamily="18" charset="0"/>
                <a:cs typeface="B Yagut" panose="00000400000000000000" pitchFamily="2" charset="-78"/>
              </a:rPr>
              <a:t>شکل 1-21- ورود به یک صفحه یا </a:t>
            </a:r>
            <a:r>
              <a:rPr lang="fa-IR" sz="1600" b="1" dirty="0">
                <a:solidFill>
                  <a:srgbClr val="2D2D2D"/>
                </a:solidFill>
                <a:latin typeface="Vazir"/>
                <a:ea typeface="Times New Roman" panose="02020603050405020304" pitchFamily="18" charset="0"/>
                <a:cs typeface="B Yagut" panose="00000400000000000000" pitchFamily="2" charset="-78"/>
              </a:rPr>
              <a:t>سایت</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06897474"/>
      </p:ext>
    </p:extLst>
  </p:cSld>
  <p:clrMapOvr>
    <a:masterClrMapping/>
  </p:clrMapOvr>
  <mc:AlternateContent xmlns:mc="http://schemas.openxmlformats.org/markup-compatibility/2006" xmlns:p14="http://schemas.microsoft.com/office/powerpoint/2010/main">
    <mc:Choice Requires="p14">
      <p:transition spd="slow" p14:dur="2000" advTm="27127"/>
    </mc:Choice>
    <mc:Fallback xmlns="">
      <p:transition spd="slow" advTm="27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71383"/>
            <a:ext cx="10515600" cy="5789378"/>
          </a:xfrm>
        </p:spPr>
        <p:txBody>
          <a:bodyPr>
            <a:normAutofit/>
          </a:bodyPr>
          <a:lstStyle/>
          <a:p>
            <a:pPr algn="r" rtl="1">
              <a:buFont typeface="Wingdings" panose="05000000000000000000" pitchFamily="2" charset="2"/>
              <a:buChar char="q"/>
            </a:pPr>
            <a:r>
              <a:rPr lang="ar-SA" sz="2600" b="1" dirty="0">
                <a:solidFill>
                  <a:prstClr val="black"/>
                </a:solidFill>
                <a:latin typeface="Calibri Light" panose="020F0302020204030204"/>
                <a:cs typeface="B Nazanin" panose="00000400000000000000" pitchFamily="2" charset="-78"/>
              </a:rPr>
              <a:t>تعریف پیوند / لینک</a:t>
            </a:r>
            <a:r>
              <a:rPr lang="en-US" sz="2600" dirty="0">
                <a:solidFill>
                  <a:prstClr val="black"/>
                </a:solidFill>
                <a:latin typeface="Calibri Light" panose="020F0302020204030204"/>
                <a:cs typeface="B Nazanin" panose="00000400000000000000" pitchFamily="2" charset="-78"/>
              </a:rPr>
              <a:t/>
            </a:r>
            <a:br>
              <a:rPr lang="en-US" sz="2600" dirty="0">
                <a:solidFill>
                  <a:prstClr val="black"/>
                </a:solidFill>
                <a:latin typeface="Calibri Light" panose="020F0302020204030204"/>
                <a:cs typeface="B Nazanin" panose="00000400000000000000" pitchFamily="2" charset="-78"/>
              </a:rPr>
            </a:br>
            <a:r>
              <a:rPr lang="ar-SA" sz="2600" dirty="0">
                <a:solidFill>
                  <a:prstClr val="black"/>
                </a:solidFill>
                <a:latin typeface="Calibri Light" panose="020F0302020204030204"/>
                <a:cs typeface="B Nazanin" panose="00000400000000000000" pitchFamily="2" charset="-78"/>
              </a:rPr>
              <a:t>هر نوشته یا تصویری در صفحه اینترنت یا وب که با بردن ماوس روی </a:t>
            </a:r>
            <a:r>
              <a:rPr lang="ar-SA" sz="2600" dirty="0" smtClean="0">
                <a:solidFill>
                  <a:prstClr val="black"/>
                </a:solidFill>
                <a:latin typeface="Calibri Light" panose="020F0302020204030204"/>
                <a:cs typeface="B Nazanin" panose="00000400000000000000" pitchFamily="2" charset="-78"/>
              </a:rPr>
              <a:t>آن</a:t>
            </a:r>
            <a:r>
              <a:rPr lang="fa-IR" sz="2600" dirty="0" smtClean="0">
                <a:solidFill>
                  <a:prstClr val="black"/>
                </a:solidFill>
                <a:latin typeface="Calibri Light" panose="020F0302020204030204"/>
                <a:cs typeface="B Nazanin" panose="00000400000000000000" pitchFamily="2" charset="-78"/>
              </a:rPr>
              <a:t>،</a:t>
            </a:r>
            <a:r>
              <a:rPr lang="ar-SA" sz="2600" dirty="0" smtClean="0">
                <a:solidFill>
                  <a:prstClr val="black"/>
                </a:solidFill>
                <a:latin typeface="Calibri Light" panose="020F0302020204030204"/>
                <a:cs typeface="B Nazanin" panose="00000400000000000000" pitchFamily="2" charset="-78"/>
              </a:rPr>
              <a:t> </a:t>
            </a:r>
            <a:r>
              <a:rPr lang="ar-SA" sz="2600" dirty="0">
                <a:solidFill>
                  <a:prstClr val="black"/>
                </a:solidFill>
                <a:latin typeface="Calibri Light" panose="020F0302020204030204"/>
                <a:cs typeface="B Nazanin" panose="00000400000000000000" pitchFamily="2" charset="-78"/>
              </a:rPr>
              <a:t>شکل مکان نمای ویندوز به شکل دست در آید و در نوار وضعیت نیز آدرس خاص صفحه رویت شود (نوار پایین صفحه مرور گر) آنرا پیوند می نامیم.</a:t>
            </a:r>
            <a:r>
              <a:rPr lang="en-US" sz="2600" dirty="0">
                <a:solidFill>
                  <a:prstClr val="black"/>
                </a:solidFill>
                <a:latin typeface="Calibri Light" panose="020F0302020204030204"/>
                <a:cs typeface="B Nazanin" panose="00000400000000000000" pitchFamily="2" charset="-78"/>
              </a:rPr>
              <a:t/>
            </a:r>
            <a:br>
              <a:rPr lang="en-US" sz="2600" dirty="0">
                <a:solidFill>
                  <a:prstClr val="black"/>
                </a:solidFill>
                <a:latin typeface="Calibri Light" panose="020F0302020204030204"/>
                <a:cs typeface="B Nazanin" panose="00000400000000000000" pitchFamily="2" charset="-78"/>
              </a:rPr>
            </a:br>
            <a:r>
              <a:rPr lang="ar-SA" sz="2600" dirty="0">
                <a:solidFill>
                  <a:prstClr val="black"/>
                </a:solidFill>
                <a:latin typeface="Calibri Light" panose="020F0302020204030204"/>
                <a:cs typeface="B Nazanin" panose="00000400000000000000" pitchFamily="2" charset="-78"/>
              </a:rPr>
              <a:t>لازم به ذکر است با کلیک بر روی آن پیوند به صفحه ای با آدرس رویت شده در نوار وضعیت خواهیم رفت.</a:t>
            </a:r>
            <a:r>
              <a:rPr lang="en-US" sz="2600" dirty="0">
                <a:solidFill>
                  <a:prstClr val="black"/>
                </a:solidFill>
                <a:latin typeface="Calibri Light" panose="020F0302020204030204"/>
                <a:cs typeface="B Nazanin" panose="00000400000000000000" pitchFamily="2" charset="-78"/>
              </a:rPr>
              <a:t/>
            </a:r>
            <a:br>
              <a:rPr lang="en-US" sz="2600" dirty="0">
                <a:solidFill>
                  <a:prstClr val="black"/>
                </a:solidFill>
                <a:latin typeface="Calibri Light" panose="020F0302020204030204"/>
                <a:cs typeface="B Nazanin" panose="00000400000000000000" pitchFamily="2" charset="-78"/>
              </a:rPr>
            </a:br>
            <a:r>
              <a:rPr lang="ar-SA" sz="2600" dirty="0">
                <a:solidFill>
                  <a:prstClr val="black"/>
                </a:solidFill>
                <a:latin typeface="Calibri Light" panose="020F0302020204030204"/>
                <a:cs typeface="B Nazanin" panose="00000400000000000000" pitchFamily="2" charset="-78"/>
              </a:rPr>
              <a:t>انواع پیوند: </a:t>
            </a:r>
            <a:r>
              <a:rPr lang="fa-IR" sz="2600" dirty="0">
                <a:solidFill>
                  <a:prstClr val="black"/>
                </a:solidFill>
                <a:latin typeface="Calibri Light" panose="020F0302020204030204"/>
                <a:cs typeface="B Nazanin" panose="00000400000000000000" pitchFamily="2" charset="-78"/>
              </a:rPr>
              <a:t>۱- </a:t>
            </a:r>
            <a:r>
              <a:rPr lang="ar-SA" sz="2600" dirty="0">
                <a:solidFill>
                  <a:prstClr val="black"/>
                </a:solidFill>
                <a:latin typeface="Calibri Light" panose="020F0302020204030204"/>
                <a:cs typeface="B Nazanin" panose="00000400000000000000" pitchFamily="2" charset="-78"/>
              </a:rPr>
              <a:t>پیوند متنی </a:t>
            </a:r>
            <a:r>
              <a:rPr lang="fa-IR" sz="2600" dirty="0">
                <a:solidFill>
                  <a:prstClr val="black"/>
                </a:solidFill>
                <a:latin typeface="Calibri Light" panose="020F0302020204030204"/>
                <a:cs typeface="B Nazanin" panose="00000400000000000000" pitchFamily="2" charset="-78"/>
              </a:rPr>
              <a:t>۲- </a:t>
            </a:r>
            <a:r>
              <a:rPr lang="ar-SA" sz="2600" dirty="0">
                <a:solidFill>
                  <a:prstClr val="black"/>
                </a:solidFill>
                <a:latin typeface="Calibri Light" panose="020F0302020204030204"/>
                <a:cs typeface="B Nazanin" panose="00000400000000000000" pitchFamily="2" charset="-78"/>
              </a:rPr>
              <a:t>پیوند </a:t>
            </a:r>
            <a:r>
              <a:rPr lang="ar-SA" sz="2600" dirty="0" smtClean="0">
                <a:solidFill>
                  <a:prstClr val="black"/>
                </a:solidFill>
                <a:latin typeface="Calibri Light" panose="020F0302020204030204"/>
                <a:cs typeface="B Nazanin" panose="00000400000000000000" pitchFamily="2" charset="-78"/>
              </a:rPr>
              <a:t>تصویری</a:t>
            </a:r>
            <a:endParaRPr lang="fa-IR" sz="2600" dirty="0" smtClean="0">
              <a:solidFill>
                <a:prstClr val="black"/>
              </a:solidFill>
              <a:latin typeface="Calibri Light" panose="020F0302020204030204"/>
              <a:cs typeface="B Nazanin" panose="00000400000000000000" pitchFamily="2" charset="-78"/>
            </a:endParaRPr>
          </a:p>
          <a:p>
            <a:pPr algn="r" rtl="1">
              <a:buFont typeface="Wingdings" panose="05000000000000000000" pitchFamily="2" charset="2"/>
              <a:buChar char="q"/>
            </a:pPr>
            <a:r>
              <a:rPr lang="fa-IR" sz="2600" dirty="0">
                <a:solidFill>
                  <a:prstClr val="black"/>
                </a:solidFill>
                <a:latin typeface="Calibri Light" panose="020F0302020204030204"/>
                <a:cs typeface="B Nazanin" panose="00000400000000000000" pitchFamily="2" charset="-78"/>
              </a:rPr>
              <a:t> </a:t>
            </a:r>
            <a:r>
              <a:rPr lang="fa-IR" sz="2600" dirty="0" smtClean="0">
                <a:solidFill>
                  <a:prstClr val="black"/>
                </a:solidFill>
                <a:latin typeface="Calibri Light" panose="020F0302020204030204"/>
                <a:cs typeface="B Nazanin" panose="00000400000000000000" pitchFamily="2" charset="-78"/>
              </a:rPr>
              <a:t> </a:t>
            </a:r>
            <a:r>
              <a:rPr lang="ar-SA" b="1" dirty="0" smtClean="0">
                <a:solidFill>
                  <a:prstClr val="black"/>
                </a:solidFill>
                <a:latin typeface="Calibri Light" panose="020F0302020204030204"/>
                <a:cs typeface="B Nazanin" panose="00000400000000000000" pitchFamily="2" charset="-78"/>
              </a:rPr>
              <a:t>گشت </a:t>
            </a:r>
            <a:r>
              <a:rPr lang="ar-SA" b="1" dirty="0">
                <a:solidFill>
                  <a:prstClr val="black"/>
                </a:solidFill>
                <a:latin typeface="Calibri Light" panose="020F0302020204030204"/>
                <a:cs typeface="B Nazanin" panose="00000400000000000000" pitchFamily="2" charset="-78"/>
              </a:rPr>
              <a:t>و گذار در وب</a:t>
            </a:r>
            <a:r>
              <a:rPr lang="en-US" sz="2600" dirty="0">
                <a:solidFill>
                  <a:prstClr val="black"/>
                </a:solidFill>
                <a:latin typeface="Calibri Light" panose="020F0302020204030204"/>
                <a:cs typeface="B Nazanin" panose="00000400000000000000" pitchFamily="2" charset="-78"/>
              </a:rPr>
              <a:t/>
            </a:r>
            <a:br>
              <a:rPr lang="en-US" sz="2600" dirty="0">
                <a:solidFill>
                  <a:prstClr val="black"/>
                </a:solidFill>
                <a:latin typeface="Calibri Light" panose="020F0302020204030204"/>
                <a:cs typeface="B Nazanin" panose="00000400000000000000" pitchFamily="2" charset="-78"/>
              </a:rPr>
            </a:br>
            <a:r>
              <a:rPr lang="ar-SA" sz="2600" dirty="0">
                <a:solidFill>
                  <a:prstClr val="black"/>
                </a:solidFill>
                <a:latin typeface="Calibri Light" panose="020F0302020204030204"/>
                <a:cs typeface="B Nazanin" panose="00000400000000000000" pitchFamily="2" charset="-78"/>
              </a:rPr>
              <a:t>با انتخاب هر پیوند در یک صفحه وب یا یک سایت اینترنتی وارد سایر صفحات زیر مجموعه آن سایت می شوید که با فشردن کلید </a:t>
            </a:r>
            <a:r>
              <a:rPr lang="en-US" sz="2600" dirty="0">
                <a:solidFill>
                  <a:prstClr val="black"/>
                </a:solidFill>
                <a:latin typeface="Calibri Light" panose="020F0302020204030204"/>
                <a:cs typeface="B Nazanin" panose="00000400000000000000" pitchFamily="2" charset="-78"/>
              </a:rPr>
              <a:t>Back</a:t>
            </a:r>
            <a:r>
              <a:rPr lang="ar-SA" sz="2600" dirty="0">
                <a:solidFill>
                  <a:prstClr val="black"/>
                </a:solidFill>
                <a:latin typeface="Calibri Light" panose="020F0302020204030204"/>
                <a:cs typeface="B Nazanin" panose="00000400000000000000" pitchFamily="2" charset="-78"/>
              </a:rPr>
              <a:t> از نوار ابزار به صفحه قبل از مرور بر می گردیم. حال بی فایده نیست بدانیم که با ابزار </a:t>
            </a:r>
            <a:r>
              <a:rPr lang="en-US" sz="2600" dirty="0">
                <a:solidFill>
                  <a:prstClr val="black"/>
                </a:solidFill>
                <a:latin typeface="Calibri Light" panose="020F0302020204030204"/>
                <a:cs typeface="B Nazanin" panose="00000400000000000000" pitchFamily="2" charset="-78"/>
              </a:rPr>
              <a:t>Home</a:t>
            </a:r>
            <a:r>
              <a:rPr lang="ar-SA" sz="2600" dirty="0">
                <a:solidFill>
                  <a:prstClr val="black"/>
                </a:solidFill>
                <a:latin typeface="Calibri Light" panose="020F0302020204030204"/>
                <a:cs typeface="B Nazanin" panose="00000400000000000000" pitchFamily="2" charset="-78"/>
              </a:rPr>
              <a:t> به صفحه اصلی تنظیم شده در مرورگر مان می رویم . با ابزار </a:t>
            </a:r>
            <a:r>
              <a:rPr lang="en-US" sz="2600" dirty="0">
                <a:solidFill>
                  <a:prstClr val="black"/>
                </a:solidFill>
                <a:latin typeface="Calibri Light" panose="020F0302020204030204"/>
                <a:cs typeface="B Nazanin" panose="00000400000000000000" pitchFamily="2" charset="-78"/>
              </a:rPr>
              <a:t>Stop</a:t>
            </a:r>
            <a:r>
              <a:rPr lang="ar-SA" sz="2600" dirty="0">
                <a:solidFill>
                  <a:prstClr val="black"/>
                </a:solidFill>
                <a:latin typeface="Calibri Light" panose="020F0302020204030204"/>
                <a:cs typeface="B Nazanin" panose="00000400000000000000" pitchFamily="2" charset="-78"/>
              </a:rPr>
              <a:t> (</a:t>
            </a:r>
            <a:r>
              <a:rPr lang="en-US" sz="2600" dirty="0">
                <a:solidFill>
                  <a:prstClr val="black"/>
                </a:solidFill>
                <a:latin typeface="Calibri Light" panose="020F0302020204030204"/>
                <a:cs typeface="B Nazanin" panose="00000400000000000000" pitchFamily="2" charset="-78"/>
              </a:rPr>
              <a:t>*</a:t>
            </a:r>
            <a:r>
              <a:rPr lang="fa-IR" sz="2600" dirty="0">
                <a:solidFill>
                  <a:prstClr val="black"/>
                </a:solidFill>
                <a:latin typeface="Calibri Light" panose="020F0302020204030204"/>
                <a:cs typeface="B Nazanin" panose="00000400000000000000" pitchFamily="2" charset="-78"/>
              </a:rPr>
              <a:t>)</a:t>
            </a:r>
            <a:r>
              <a:rPr lang="ar-SA" sz="2600" dirty="0">
                <a:solidFill>
                  <a:prstClr val="black"/>
                </a:solidFill>
                <a:latin typeface="Calibri Light" panose="020F0302020204030204"/>
                <a:cs typeface="B Nazanin" panose="00000400000000000000" pitchFamily="2" charset="-78"/>
              </a:rPr>
              <a:t>، مرور صفحات فرمان جاری متوقف می شود و با ابزار </a:t>
            </a:r>
            <a:r>
              <a:rPr lang="en-US" sz="2600" dirty="0">
                <a:solidFill>
                  <a:prstClr val="black"/>
                </a:solidFill>
                <a:latin typeface="Calibri Light" panose="020F0302020204030204"/>
                <a:cs typeface="B Nazanin" panose="00000400000000000000" pitchFamily="2" charset="-78"/>
              </a:rPr>
              <a:t>Forward</a:t>
            </a:r>
            <a:r>
              <a:rPr lang="ar-SA" sz="2600" dirty="0">
                <a:solidFill>
                  <a:prstClr val="black"/>
                </a:solidFill>
                <a:latin typeface="Calibri Light" panose="020F0302020204030204"/>
                <a:cs typeface="B Nazanin" panose="00000400000000000000" pitchFamily="2" charset="-78"/>
              </a:rPr>
              <a:t> ( </a:t>
            </a:r>
            <a:r>
              <a:rPr lang="en-US" sz="2600" dirty="0">
                <a:solidFill>
                  <a:prstClr val="black"/>
                </a:solidFill>
                <a:latin typeface="Calibri Light" panose="020F0302020204030204"/>
                <a:cs typeface="B Nazanin" panose="00000400000000000000" pitchFamily="2" charset="-78"/>
              </a:rPr>
              <a:t>  </a:t>
            </a:r>
            <a:r>
              <a:rPr lang="ar-SA" sz="2600" dirty="0">
                <a:solidFill>
                  <a:prstClr val="black"/>
                </a:solidFill>
                <a:latin typeface="Calibri Light" panose="020F0302020204030204"/>
                <a:cs typeface="B Nazanin" panose="00000400000000000000" pitchFamily="2" charset="-78"/>
              </a:rPr>
              <a:t>) به صفحات مرور شده سمت جلو و با ابزار </a:t>
            </a:r>
            <a:r>
              <a:rPr lang="en-US" sz="2600" dirty="0">
                <a:solidFill>
                  <a:prstClr val="black"/>
                </a:solidFill>
                <a:latin typeface="Calibri Light" panose="020F0302020204030204"/>
                <a:cs typeface="B Nazanin" panose="00000400000000000000" pitchFamily="2" charset="-78"/>
              </a:rPr>
              <a:t>Back</a:t>
            </a:r>
            <a:r>
              <a:rPr lang="ar-SA" sz="2600" dirty="0">
                <a:solidFill>
                  <a:prstClr val="black"/>
                </a:solidFill>
                <a:latin typeface="Calibri Light" panose="020F0302020204030204"/>
                <a:cs typeface="B Nazanin" panose="00000400000000000000" pitchFamily="2" charset="-78"/>
              </a:rPr>
              <a:t>(</a:t>
            </a:r>
            <a:r>
              <a:rPr lang="en-US" sz="2600" dirty="0">
                <a:solidFill>
                  <a:prstClr val="black"/>
                </a:solidFill>
                <a:latin typeface="Calibri Light" panose="020F0302020204030204"/>
                <a:cs typeface="B Nazanin" panose="00000400000000000000" pitchFamily="2" charset="-78"/>
              </a:rPr>
              <a:t> </a:t>
            </a:r>
            <a:r>
              <a:rPr lang="fa-IR" sz="2600" dirty="0" smtClean="0">
                <a:solidFill>
                  <a:prstClr val="black"/>
                </a:solidFill>
                <a:latin typeface="Calibri Light" panose="020F0302020204030204"/>
                <a:cs typeface="B Nazanin" panose="00000400000000000000" pitchFamily="2" charset="-78"/>
              </a:rPr>
              <a:t>   </a:t>
            </a:r>
            <a:r>
              <a:rPr lang="en-US" sz="2600" dirty="0" smtClean="0">
                <a:solidFill>
                  <a:prstClr val="black"/>
                </a:solidFill>
                <a:latin typeface="Calibri Light" panose="020F0302020204030204"/>
                <a:cs typeface="B Nazanin" panose="00000400000000000000" pitchFamily="2" charset="-78"/>
              </a:rPr>
              <a:t> </a:t>
            </a:r>
            <a:r>
              <a:rPr lang="fa-IR" sz="2600" dirty="0" smtClean="0">
                <a:solidFill>
                  <a:prstClr val="black"/>
                </a:solidFill>
                <a:latin typeface="Calibri Light" panose="020F0302020204030204"/>
                <a:cs typeface="B Nazanin" panose="00000400000000000000" pitchFamily="2" charset="-78"/>
              </a:rPr>
              <a:t>)</a:t>
            </a:r>
            <a:r>
              <a:rPr lang="ar-SA" sz="2600" dirty="0" smtClean="0">
                <a:solidFill>
                  <a:prstClr val="black"/>
                </a:solidFill>
                <a:latin typeface="Calibri Light" panose="020F0302020204030204"/>
                <a:cs typeface="B Nazanin" panose="00000400000000000000" pitchFamily="2" charset="-78"/>
              </a:rPr>
              <a:t> </a:t>
            </a:r>
            <a:r>
              <a:rPr lang="ar-SA" sz="2600" dirty="0">
                <a:solidFill>
                  <a:prstClr val="black"/>
                </a:solidFill>
                <a:latin typeface="Calibri Light" panose="020F0302020204030204"/>
                <a:cs typeface="B Nazanin" panose="00000400000000000000" pitchFamily="2" charset="-78"/>
              </a:rPr>
              <a:t>به صفحات مرور شده قبل می رویم.</a:t>
            </a:r>
            <a:r>
              <a:rPr lang="en-US" sz="2600" dirty="0">
                <a:solidFill>
                  <a:prstClr val="black"/>
                </a:solidFill>
                <a:latin typeface="Calibri Light" panose="020F0302020204030204"/>
                <a:cs typeface="B Nazanin" panose="00000400000000000000" pitchFamily="2" charset="-78"/>
              </a:rPr>
              <a:t/>
            </a:r>
            <a:br>
              <a:rPr lang="en-US" sz="2600" dirty="0">
                <a:solidFill>
                  <a:prstClr val="black"/>
                </a:solidFill>
                <a:latin typeface="Calibri Light" panose="020F0302020204030204"/>
                <a:cs typeface="B Nazanin" panose="00000400000000000000" pitchFamily="2" charset="-78"/>
              </a:rPr>
            </a:br>
            <a:endParaRPr lang="en-US" dirty="0"/>
          </a:p>
        </p:txBody>
      </p:sp>
      <p:cxnSp>
        <p:nvCxnSpPr>
          <p:cNvPr id="7" name="Straight Arrow Connector 6"/>
          <p:cNvCxnSpPr/>
          <p:nvPr/>
        </p:nvCxnSpPr>
        <p:spPr>
          <a:xfrm>
            <a:off x="3882452" y="4991725"/>
            <a:ext cx="194873" cy="0"/>
          </a:xfrm>
          <a:prstGeom prst="straightConnector1">
            <a:avLst/>
          </a:prstGeom>
          <a:ln w="38100">
            <a:solidFill>
              <a:srgbClr val="180FCF"/>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8649324" y="5336498"/>
            <a:ext cx="344774" cy="0"/>
          </a:xfrm>
          <a:prstGeom prst="straightConnector1">
            <a:avLst/>
          </a:prstGeom>
          <a:ln w="57150">
            <a:solidFill>
              <a:srgbClr val="180FCF"/>
            </a:solidFill>
            <a:tailEnd type="triangle"/>
          </a:ln>
        </p:spPr>
        <p:style>
          <a:lnRef idx="1">
            <a:schemeClr val="accent1"/>
          </a:lnRef>
          <a:fillRef idx="0">
            <a:schemeClr val="accent1"/>
          </a:fillRef>
          <a:effectRef idx="0">
            <a:schemeClr val="accent1"/>
          </a:effectRef>
          <a:fontRef idx="minor">
            <a:schemeClr val="tx1"/>
          </a:fontRef>
        </p:style>
      </p:cxn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04047242"/>
      </p:ext>
    </p:extLst>
  </p:cSld>
  <p:clrMapOvr>
    <a:masterClrMapping/>
  </p:clrMapOvr>
  <mc:AlternateContent xmlns:mc="http://schemas.openxmlformats.org/markup-compatibility/2006" xmlns:p14="http://schemas.microsoft.com/office/powerpoint/2010/main">
    <mc:Choice Requires="p14">
      <p:transition spd="slow" p14:dur="2000" advTm="72595"/>
    </mc:Choice>
    <mc:Fallback xmlns="">
      <p:transition spd="slow" advTm="72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54636" y="411628"/>
            <a:ext cx="10896145" cy="1261884"/>
          </a:xfrm>
          <a:prstGeom prst="rect">
            <a:avLst/>
          </a:prstGeom>
        </p:spPr>
        <p:txBody>
          <a:bodyPr wrap="square">
            <a:spAutoFit/>
          </a:bodyPr>
          <a:lstStyle/>
          <a:p>
            <a:pPr marL="457200" indent="-457200" algn="r" rtl="1">
              <a:buFont typeface="Wingdings" panose="05000000000000000000" pitchFamily="2" charset="2"/>
              <a:buChar char="q"/>
            </a:pPr>
            <a:r>
              <a:rPr lang="ar-SA" sz="2800" b="1" dirty="0">
                <a:solidFill>
                  <a:prstClr val="black"/>
                </a:solidFill>
                <a:latin typeface="Calibri Light" panose="020F0302020204030204"/>
                <a:ea typeface="+mj-ea"/>
                <a:cs typeface="B Nazanin" panose="00000400000000000000" pitchFamily="2" charset="-78"/>
              </a:rPr>
              <a:t>ذخیره تصویر</a:t>
            </a:r>
            <a:r>
              <a:rPr lang="en-US" sz="2800" dirty="0">
                <a:solidFill>
                  <a:prstClr val="black"/>
                </a:solidFill>
                <a:latin typeface="Calibri Light" panose="020F0302020204030204"/>
                <a:ea typeface="+mj-ea"/>
                <a:cs typeface="B Nazanin" panose="00000400000000000000" pitchFamily="2" charset="-78"/>
              </a:rPr>
              <a:t/>
            </a:r>
            <a:br>
              <a:rPr lang="en-US" sz="2800" dirty="0">
                <a:solidFill>
                  <a:prstClr val="black"/>
                </a:solidFill>
                <a:latin typeface="Calibri Light" panose="020F0302020204030204"/>
                <a:ea typeface="+mj-ea"/>
                <a:cs typeface="B Nazanin" panose="00000400000000000000" pitchFamily="2" charset="-78"/>
              </a:rPr>
            </a:br>
            <a:r>
              <a:rPr lang="ar-SA" sz="2400" dirty="0">
                <a:solidFill>
                  <a:prstClr val="black"/>
                </a:solidFill>
                <a:latin typeface="Calibri Light" panose="020F0302020204030204"/>
                <a:ea typeface="+mj-ea"/>
                <a:cs typeface="B Nazanin" panose="00000400000000000000" pitchFamily="2" charset="-78"/>
              </a:rPr>
              <a:t>با راست کلیک بر روی تصاویر و انتخاب گزینه ...</a:t>
            </a:r>
            <a:r>
              <a:rPr lang="en-US" sz="2400" dirty="0">
                <a:solidFill>
                  <a:prstClr val="black"/>
                </a:solidFill>
                <a:latin typeface="Calibri Light" panose="020F0302020204030204"/>
                <a:ea typeface="+mj-ea"/>
                <a:cs typeface="B Nazanin" panose="00000400000000000000" pitchFamily="2" charset="-78"/>
              </a:rPr>
              <a:t>Save Picture AS</a:t>
            </a:r>
            <a:r>
              <a:rPr lang="ar-SA" sz="2400" dirty="0">
                <a:solidFill>
                  <a:prstClr val="black"/>
                </a:solidFill>
                <a:latin typeface="Calibri Light" panose="020F0302020204030204"/>
                <a:ea typeface="+mj-ea"/>
                <a:cs typeface="B Nazanin" panose="00000400000000000000" pitchFamily="2" charset="-78"/>
              </a:rPr>
              <a:t> می توان تصویر انتخابی را در مسیر دلخواه </a:t>
            </a:r>
            <a:r>
              <a:rPr lang="ar-SA" sz="2400" dirty="0" smtClean="0">
                <a:solidFill>
                  <a:prstClr val="black"/>
                </a:solidFill>
                <a:latin typeface="Calibri Light" panose="020F0302020204030204"/>
                <a:ea typeface="+mj-ea"/>
                <a:cs typeface="B Nazanin" panose="00000400000000000000" pitchFamily="2" charset="-78"/>
              </a:rPr>
              <a:t>ذخیره کنیم.</a:t>
            </a:r>
            <a:r>
              <a:rPr lang="fa-IR" sz="2400" dirty="0" smtClean="0">
                <a:solidFill>
                  <a:prstClr val="black"/>
                </a:solidFill>
                <a:latin typeface="Calibri Light" panose="020F0302020204030204"/>
                <a:ea typeface="+mj-ea"/>
                <a:cs typeface="B Nazanin" panose="00000400000000000000" pitchFamily="2" charset="-78"/>
              </a:rPr>
              <a:t>شکل(1-22).</a:t>
            </a:r>
            <a:endParaRPr lang="fa-IR" sz="2400" dirty="0"/>
          </a:p>
        </p:txBody>
      </p:sp>
      <p:pic>
        <p:nvPicPr>
          <p:cNvPr id="5" name="Picture 4"/>
          <p:cNvPicPr>
            <a:picLocks noChangeAspect="1"/>
          </p:cNvPicPr>
          <p:nvPr/>
        </p:nvPicPr>
        <p:blipFill rotWithShape="1">
          <a:blip r:embed="rId4"/>
          <a:srcRect b="4764"/>
          <a:stretch/>
        </p:blipFill>
        <p:spPr>
          <a:xfrm>
            <a:off x="1349115" y="2023672"/>
            <a:ext cx="7180483" cy="42422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9548734" y="5506149"/>
            <a:ext cx="2233534" cy="338554"/>
          </a:xfrm>
          <a:prstGeom prst="rect">
            <a:avLst/>
          </a:prstGeom>
        </p:spPr>
        <p:txBody>
          <a:bodyPr wrap="square">
            <a:spAutoFit/>
          </a:bodyPr>
          <a:lstStyle/>
          <a:p>
            <a:pPr algn="r" rtl="1"/>
            <a:r>
              <a:rPr lang="fa-IR" sz="1600" b="1" dirty="0" smtClean="0">
                <a:solidFill>
                  <a:srgbClr val="2D2D2D"/>
                </a:solidFill>
                <a:latin typeface="Vazir"/>
                <a:ea typeface="Times New Roman" panose="02020603050405020304" pitchFamily="18" charset="0"/>
                <a:cs typeface="B Yagut" panose="00000400000000000000" pitchFamily="2" charset="-78"/>
              </a:rPr>
              <a:t>شکل 1-22- ذخیره تصویر</a:t>
            </a:r>
            <a:endParaRPr lang="fa-IR" sz="1600" b="1" dirty="0">
              <a:cs typeface="B Yagut" panose="00000400000000000000" pitchFamily="2" charset="-78"/>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253962"/>
      </p:ext>
    </p:extLst>
  </p:cSld>
  <p:clrMapOvr>
    <a:masterClrMapping/>
  </p:clrMapOvr>
  <mc:AlternateContent xmlns:mc="http://schemas.openxmlformats.org/markup-compatibility/2006" xmlns:p14="http://schemas.microsoft.com/office/powerpoint/2010/main">
    <mc:Choice Requires="p14">
      <p:transition spd="slow" p14:dur="2000" advTm="16259"/>
    </mc:Choice>
    <mc:Fallback xmlns="">
      <p:transition spd="slow" advTm="16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59369" y="386544"/>
            <a:ext cx="10618589" cy="196691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r" rtl="1">
              <a:buFont typeface="Wingdings" panose="05000000000000000000" pitchFamily="2" charset="2"/>
              <a:buChar char="q"/>
            </a:pPr>
            <a:r>
              <a:rPr lang="ar-SA" sz="2800" b="1" dirty="0" smtClean="0">
                <a:cs typeface="B Nazanin" panose="00000400000000000000" pitchFamily="2" charset="-78"/>
              </a:rPr>
              <a:t>ذخیره محتویات صفحه وب</a:t>
            </a:r>
            <a:r>
              <a:rPr lang="en-US" sz="2400" dirty="0" smtClean="0">
                <a:cs typeface="B Nazanin" panose="00000400000000000000" pitchFamily="2" charset="-78"/>
              </a:rPr>
              <a:t/>
            </a:r>
            <a:br>
              <a:rPr lang="en-US" sz="2400" dirty="0" smtClean="0">
                <a:cs typeface="B Nazanin" panose="00000400000000000000" pitchFamily="2" charset="-78"/>
              </a:rPr>
            </a:br>
            <a:r>
              <a:rPr lang="ar-SA" sz="2400" dirty="0" smtClean="0">
                <a:cs typeface="B Nazanin" panose="00000400000000000000" pitchFamily="2" charset="-78"/>
              </a:rPr>
              <a:t>اگر در زمان گشت و گذار در صفحات ( در صورت نداشتن محدودیت ذخیره سازی توسط ایجاد کننده صفحه) بخواهیم محتویات آن صفحه را ذخیره کنیم می بایست از منوی </a:t>
            </a:r>
            <a:r>
              <a:rPr lang="en-US" sz="2400" dirty="0" smtClean="0">
                <a:cs typeface="B Nazanin" panose="00000400000000000000" pitchFamily="2" charset="-78"/>
              </a:rPr>
              <a:t>File</a:t>
            </a:r>
            <a:r>
              <a:rPr lang="ar-SA" sz="2400" dirty="0" smtClean="0">
                <a:cs typeface="B Nazanin" panose="00000400000000000000" pitchFamily="2" charset="-78"/>
              </a:rPr>
              <a:t> گزینه </a:t>
            </a:r>
            <a:r>
              <a:rPr lang="en-US" sz="2400" dirty="0" smtClean="0">
                <a:cs typeface="B Nazanin" panose="00000400000000000000" pitchFamily="2" charset="-78"/>
              </a:rPr>
              <a:t>Save As</a:t>
            </a:r>
            <a:r>
              <a:rPr lang="ar-SA" sz="2400" dirty="0" smtClean="0">
                <a:cs typeface="B Nazanin" panose="00000400000000000000" pitchFamily="2" charset="-78"/>
              </a:rPr>
              <a:t> ... را انتخاب و در پنجره ای که ظاهر می شود با انتخاب محل ذخیره سازی و فشردن دکمه </a:t>
            </a:r>
            <a:r>
              <a:rPr lang="en-US" sz="2400" dirty="0" smtClean="0">
                <a:cs typeface="B Nazanin" panose="00000400000000000000" pitchFamily="2" charset="-78"/>
              </a:rPr>
              <a:t>Save</a:t>
            </a:r>
            <a:r>
              <a:rPr lang="ar-SA" sz="2400" dirty="0" smtClean="0">
                <a:cs typeface="B Nazanin" panose="00000400000000000000" pitchFamily="2" charset="-78"/>
              </a:rPr>
              <a:t> به این خواسته خود جامعه عمل بپوشان</a:t>
            </a:r>
            <a:r>
              <a:rPr lang="fa-IR" sz="2400" dirty="0" smtClean="0">
                <a:cs typeface="B Nazanin" panose="00000400000000000000" pitchFamily="2" charset="-78"/>
              </a:rPr>
              <a:t>ید.شکل(1-2</a:t>
            </a:r>
            <a:r>
              <a:rPr lang="fa-IR" sz="2400" dirty="0">
                <a:cs typeface="B Nazanin" panose="00000400000000000000" pitchFamily="2" charset="-78"/>
              </a:rPr>
              <a:t>3</a:t>
            </a:r>
            <a:r>
              <a:rPr lang="fa-IR" sz="2400" dirty="0" smtClean="0">
                <a:cs typeface="B Nazanin" panose="00000400000000000000" pitchFamily="2" charset="-78"/>
              </a:rPr>
              <a:t>).</a:t>
            </a:r>
            <a:r>
              <a:rPr lang="en-US" sz="2400" dirty="0" smtClean="0">
                <a:cs typeface="B Nazanin" panose="00000400000000000000" pitchFamily="2" charset="-78"/>
              </a:rPr>
              <a:t/>
            </a:r>
            <a:br>
              <a:rPr lang="en-US" sz="2400" dirty="0" smtClean="0">
                <a:cs typeface="B Nazanin" panose="00000400000000000000" pitchFamily="2" charset="-78"/>
              </a:rPr>
            </a:br>
            <a:r>
              <a:rPr lang="en-US" sz="2400" dirty="0" smtClean="0">
                <a:cs typeface="B Nazanin" panose="00000400000000000000" pitchFamily="2" charset="-78"/>
              </a:rPr>
              <a:t/>
            </a:r>
            <a:br>
              <a:rPr lang="en-US" sz="2400" dirty="0" smtClean="0">
                <a:cs typeface="B Nazanin" panose="00000400000000000000" pitchFamily="2" charset="-78"/>
              </a:rPr>
            </a:br>
            <a:r>
              <a:rPr lang="en-US" sz="2400" dirty="0" smtClean="0">
                <a:cs typeface="B Nazanin" panose="00000400000000000000" pitchFamily="2" charset="-78"/>
              </a:rPr>
              <a:t/>
            </a:r>
            <a:br>
              <a:rPr lang="en-US" sz="2400" dirty="0" smtClean="0">
                <a:cs typeface="B Nazanin" panose="00000400000000000000" pitchFamily="2" charset="-78"/>
              </a:rPr>
            </a:br>
            <a:endParaRPr lang="en-US" sz="2400" dirty="0">
              <a:cs typeface="B Nazanin" panose="00000400000000000000" pitchFamily="2" charset="-78"/>
            </a:endParaRPr>
          </a:p>
        </p:txBody>
      </p:sp>
      <p:pic>
        <p:nvPicPr>
          <p:cNvPr id="3" name="Picture 2"/>
          <p:cNvPicPr>
            <a:picLocks noChangeAspect="1"/>
          </p:cNvPicPr>
          <p:nvPr/>
        </p:nvPicPr>
        <p:blipFill>
          <a:blip r:embed="rId4"/>
          <a:stretch>
            <a:fillRect/>
          </a:stretch>
        </p:blipFill>
        <p:spPr>
          <a:xfrm>
            <a:off x="1169856" y="2196804"/>
            <a:ext cx="6010433" cy="40752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7855982" y="5296286"/>
            <a:ext cx="3046283" cy="338554"/>
          </a:xfrm>
          <a:prstGeom prst="rect">
            <a:avLst/>
          </a:prstGeom>
        </p:spPr>
        <p:txBody>
          <a:bodyPr wrap="square">
            <a:spAutoFit/>
          </a:bodyPr>
          <a:lstStyle/>
          <a:p>
            <a:pPr algn="r" rtl="1"/>
            <a:r>
              <a:rPr lang="fa-IR" sz="1600" b="1" dirty="0" smtClean="0">
                <a:solidFill>
                  <a:srgbClr val="2D2D2D"/>
                </a:solidFill>
                <a:latin typeface="Vazir"/>
                <a:ea typeface="Times New Roman" panose="02020603050405020304" pitchFamily="18" charset="0"/>
                <a:cs typeface="B Yagut" panose="00000400000000000000" pitchFamily="2" charset="-78"/>
              </a:rPr>
              <a:t>شکل 1-23- ذخیره محتویات صفحه وب</a:t>
            </a:r>
            <a:endParaRPr lang="fa-IR" sz="1600" b="1" dirty="0">
              <a:cs typeface="B Yagut" panose="00000400000000000000" pitchFamily="2" charset="-78"/>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65973452"/>
      </p:ext>
    </p:extLst>
  </p:cSld>
  <p:clrMapOvr>
    <a:masterClrMapping/>
  </p:clrMapOvr>
  <mc:AlternateContent xmlns:mc="http://schemas.openxmlformats.org/markup-compatibility/2006" xmlns:p14="http://schemas.microsoft.com/office/powerpoint/2010/main">
    <mc:Choice Requires="p14">
      <p:transition spd="slow" p14:dur="2000" advTm="33165"/>
    </mc:Choice>
    <mc:Fallback xmlns="">
      <p:transition spd="slow" advTm="33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498" y="554637"/>
            <a:ext cx="10984520" cy="1593878"/>
          </a:xfrm>
        </p:spPr>
        <p:txBody>
          <a:bodyPr>
            <a:noAutofit/>
          </a:bodyPr>
          <a:lstStyle/>
          <a:p>
            <a:pPr marL="457200" indent="-457200" algn="r" rtl="1">
              <a:buFont typeface="Wingdings" panose="05000000000000000000" pitchFamily="2" charset="2"/>
              <a:buChar char="q"/>
            </a:pPr>
            <a:r>
              <a:rPr lang="ar-SA" sz="2800" b="1" dirty="0">
                <a:cs typeface="B Nazanin" panose="00000400000000000000" pitchFamily="2" charset="-78"/>
              </a:rPr>
              <a:t>ذخیره آدرس صفحه</a:t>
            </a:r>
            <a:r>
              <a:rPr lang="en-US" sz="2400" dirty="0">
                <a:cs typeface="B Nazanin" panose="00000400000000000000" pitchFamily="2" charset="-78"/>
              </a:rPr>
              <a:t/>
            </a:r>
            <a:br>
              <a:rPr lang="en-US" sz="2400" dirty="0">
                <a:cs typeface="B Nazanin" panose="00000400000000000000" pitchFamily="2" charset="-78"/>
              </a:rPr>
            </a:br>
            <a:r>
              <a:rPr lang="ar-SA" sz="2400" dirty="0">
                <a:cs typeface="B Nazanin" panose="00000400000000000000" pitchFamily="2" charset="-78"/>
              </a:rPr>
              <a:t>اگر از اطلاعات یا محتویات سایت یا صفحاتی که مرور کرده ایم خوشمان آمد ولی نخواستیم محتوای آنرا نگه داریم بلکه فقط قصد نگه داشتن آدرس آن صفحه را داشتیم می بایست از منوی </a:t>
            </a:r>
            <a:r>
              <a:rPr lang="en-US" sz="2400" dirty="0">
                <a:cs typeface="B Nazanin" panose="00000400000000000000" pitchFamily="2" charset="-78"/>
              </a:rPr>
              <a:t>Favorites</a:t>
            </a:r>
            <a:r>
              <a:rPr lang="ar-SA" sz="2400" dirty="0">
                <a:cs typeface="B Nazanin" panose="00000400000000000000" pitchFamily="2" charset="-78"/>
              </a:rPr>
              <a:t> گزینه ... </a:t>
            </a:r>
            <a:r>
              <a:rPr lang="en-US" sz="2400" dirty="0">
                <a:cs typeface="B Nazanin" panose="00000400000000000000" pitchFamily="2" charset="-78"/>
              </a:rPr>
              <a:t>Add to Favorites</a:t>
            </a:r>
            <a:r>
              <a:rPr lang="ar-SA" sz="2400" dirty="0">
                <a:cs typeface="B Nazanin" panose="00000400000000000000" pitchFamily="2" charset="-78"/>
              </a:rPr>
              <a:t> را برگزینیم با این کار آدرس صفحه جاری مان به انتهای لیست منوی </a:t>
            </a:r>
            <a:r>
              <a:rPr lang="en-US" sz="2400" dirty="0">
                <a:cs typeface="B Nazanin" panose="00000400000000000000" pitchFamily="2" charset="-78"/>
              </a:rPr>
              <a:t>Favorites </a:t>
            </a:r>
            <a:r>
              <a:rPr lang="ar-SA" sz="2400" dirty="0">
                <a:cs typeface="B Nazanin" panose="00000400000000000000" pitchFamily="2" charset="-78"/>
              </a:rPr>
              <a:t>یا علائق مان افزوده می شود. </a:t>
            </a:r>
            <a:r>
              <a:rPr lang="fa-IR" sz="2400" dirty="0" smtClean="0">
                <a:cs typeface="B Nazanin" panose="00000400000000000000" pitchFamily="2" charset="-78"/>
              </a:rPr>
              <a:t>شکل(1-24).</a:t>
            </a:r>
            <a:r>
              <a:rPr lang="en-US" sz="2400" dirty="0">
                <a:cs typeface="B Nazanin" panose="00000400000000000000" pitchFamily="2" charset="-78"/>
              </a:rPr>
              <a:t/>
            </a:r>
            <a:br>
              <a:rPr lang="en-US" sz="2400" dirty="0">
                <a:cs typeface="B Nazanin" panose="00000400000000000000" pitchFamily="2" charset="-78"/>
              </a:rPr>
            </a:br>
            <a:endParaRPr lang="en-US" sz="2400" dirty="0">
              <a:cs typeface="B Nazanin" panose="00000400000000000000" pitchFamily="2" charset="-78"/>
            </a:endParaRPr>
          </a:p>
        </p:txBody>
      </p:sp>
      <p:grpSp>
        <p:nvGrpSpPr>
          <p:cNvPr id="5" name="Group 4"/>
          <p:cNvGrpSpPr/>
          <p:nvPr/>
        </p:nvGrpSpPr>
        <p:grpSpPr>
          <a:xfrm>
            <a:off x="1052787" y="2311977"/>
            <a:ext cx="4367283" cy="3908696"/>
            <a:chOff x="3269674" y="1579850"/>
            <a:chExt cx="7209992" cy="4976513"/>
          </a:xfrm>
        </p:grpSpPr>
        <p:pic>
          <p:nvPicPr>
            <p:cNvPr id="3" name="Picture 2"/>
            <p:cNvPicPr>
              <a:picLocks noChangeAspect="1"/>
            </p:cNvPicPr>
            <p:nvPr/>
          </p:nvPicPr>
          <p:blipFill rotWithShape="1">
            <a:blip r:embed="rId4"/>
            <a:srcRect l="59117" b="21293"/>
            <a:stretch/>
          </p:blipFill>
          <p:spPr>
            <a:xfrm>
              <a:off x="3269674" y="1579850"/>
              <a:ext cx="7209992" cy="49765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Up Arrow 3"/>
            <p:cNvSpPr/>
            <p:nvPr/>
          </p:nvSpPr>
          <p:spPr>
            <a:xfrm>
              <a:off x="9471547" y="1996088"/>
              <a:ext cx="297355" cy="706582"/>
            </a:xfrm>
            <a:prstGeom prst="upArrow">
              <a:avLst/>
            </a:prstGeom>
            <a:solidFill>
              <a:srgbClr val="2109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5940500" y="2311977"/>
            <a:ext cx="3844945" cy="4017968"/>
            <a:chOff x="2842458" y="332402"/>
            <a:chExt cx="8589632" cy="6379031"/>
          </a:xfrm>
        </p:grpSpPr>
        <p:pic>
          <p:nvPicPr>
            <p:cNvPr id="7" name="Picture 6"/>
            <p:cNvPicPr>
              <a:picLocks noChangeAspect="1"/>
            </p:cNvPicPr>
            <p:nvPr/>
          </p:nvPicPr>
          <p:blipFill rotWithShape="1">
            <a:blip r:embed="rId5"/>
            <a:srcRect l="61845" r="1"/>
            <a:stretch/>
          </p:blipFill>
          <p:spPr>
            <a:xfrm>
              <a:off x="2842458" y="332402"/>
              <a:ext cx="8589632" cy="63790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ight Arrow 7"/>
            <p:cNvSpPr/>
            <p:nvPr/>
          </p:nvSpPr>
          <p:spPr>
            <a:xfrm>
              <a:off x="5106767" y="1424882"/>
              <a:ext cx="1648690" cy="394779"/>
            </a:xfrm>
            <a:prstGeom prst="rightArrow">
              <a:avLst/>
            </a:prstGeom>
            <a:solidFill>
              <a:srgbClr val="2109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2373787" y="6378321"/>
            <a:ext cx="3046283" cy="338554"/>
          </a:xfrm>
          <a:prstGeom prst="rect">
            <a:avLst/>
          </a:prstGeom>
        </p:spPr>
        <p:txBody>
          <a:bodyPr wrap="square">
            <a:spAutoFit/>
          </a:bodyPr>
          <a:lstStyle/>
          <a:p>
            <a:pPr algn="r" rtl="1"/>
            <a:r>
              <a:rPr lang="fa-IR" sz="1600" dirty="0" smtClean="0">
                <a:solidFill>
                  <a:srgbClr val="2D2D2D"/>
                </a:solidFill>
                <a:latin typeface="Vazir"/>
                <a:ea typeface="Times New Roman" panose="02020603050405020304" pitchFamily="18" charset="0"/>
                <a:cs typeface="B Yagut" panose="00000400000000000000" pitchFamily="2" charset="-78"/>
              </a:rPr>
              <a:t>شکل 1-24-منوی </a:t>
            </a:r>
            <a:r>
              <a:rPr lang="en-US" sz="1600" dirty="0" smtClean="0">
                <a:solidFill>
                  <a:srgbClr val="2D2D2D"/>
                </a:solidFill>
                <a:latin typeface="Vazir"/>
                <a:ea typeface="Times New Roman" panose="02020603050405020304" pitchFamily="18" charset="0"/>
                <a:cs typeface="B Yagut" panose="00000400000000000000" pitchFamily="2" charset="-78"/>
              </a:rPr>
              <a:t>Favorite</a:t>
            </a:r>
            <a:endParaRPr lang="fa-IR" sz="1600" dirty="0">
              <a:cs typeface="B Yagut" panose="00000400000000000000" pitchFamily="2" charset="-78"/>
            </a:endParaRPr>
          </a:p>
        </p:txBody>
      </p: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44817005"/>
      </p:ext>
    </p:extLst>
  </p:cSld>
  <p:clrMapOvr>
    <a:masterClrMapping/>
  </p:clrMapOvr>
  <mc:AlternateContent xmlns:mc="http://schemas.openxmlformats.org/markup-compatibility/2006" xmlns:p14="http://schemas.microsoft.com/office/powerpoint/2010/main">
    <mc:Choice Requires="p14">
      <p:transition spd="slow" p14:dur="2000" advTm="36056"/>
    </mc:Choice>
    <mc:Fallback xmlns="">
      <p:transition spd="slow" advTm="36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4"/>
          <a:stretch>
            <a:fillRect/>
          </a:stretch>
        </p:blipFill>
        <p:spPr>
          <a:xfrm>
            <a:off x="4581524" y="3247865"/>
            <a:ext cx="6686550" cy="3273490"/>
          </a:xfrm>
          <a:prstGeom prst="rect">
            <a:avLst/>
          </a:prstGeom>
        </p:spPr>
      </p:pic>
      <p:pic>
        <p:nvPicPr>
          <p:cNvPr id="6" name="Picture 5"/>
          <p:cNvPicPr>
            <a:picLocks noChangeAspect="1"/>
          </p:cNvPicPr>
          <p:nvPr/>
        </p:nvPicPr>
        <p:blipFill>
          <a:blip r:embed="rId5"/>
          <a:stretch>
            <a:fillRect/>
          </a:stretch>
        </p:blipFill>
        <p:spPr>
          <a:xfrm>
            <a:off x="147966" y="3269629"/>
            <a:ext cx="4433558" cy="3421618"/>
          </a:xfrm>
          <a:prstGeom prst="rect">
            <a:avLst/>
          </a:prstGeom>
        </p:spPr>
      </p:pic>
      <p:sp>
        <p:nvSpPr>
          <p:cNvPr id="7" name="Right Arrow 6"/>
          <p:cNvSpPr/>
          <p:nvPr/>
        </p:nvSpPr>
        <p:spPr>
          <a:xfrm>
            <a:off x="1885069" y="4884610"/>
            <a:ext cx="959352" cy="290654"/>
          </a:xfrm>
          <a:prstGeom prst="rightArrow">
            <a:avLst/>
          </a:prstGeom>
          <a:solidFill>
            <a:srgbClr val="180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24459" y="99530"/>
            <a:ext cx="10807908" cy="3170099"/>
          </a:xfrm>
          <a:prstGeom prst="rect">
            <a:avLst/>
          </a:prstGeom>
        </p:spPr>
        <p:txBody>
          <a:bodyPr wrap="square">
            <a:spAutoFit/>
          </a:bodyPr>
          <a:lstStyle/>
          <a:p>
            <a:pPr marL="342900" indent="-342900" algn="r" rtl="1">
              <a:buFont typeface="Wingdings" panose="05000000000000000000" pitchFamily="2" charset="2"/>
              <a:buChar char="q"/>
            </a:pPr>
            <a:r>
              <a:rPr lang="ar-SA" sz="2200" b="1" dirty="0">
                <a:solidFill>
                  <a:prstClr val="black"/>
                </a:solidFill>
                <a:latin typeface="Calibri Light" panose="020F0302020204030204"/>
                <a:cs typeface="B Nazanin" panose="00000400000000000000" pitchFamily="2" charset="-78"/>
              </a:rPr>
              <a:t>نمایش </a:t>
            </a:r>
            <a:r>
              <a:rPr lang="ar-SA" sz="2200" b="1" dirty="0" smtClean="0">
                <a:solidFill>
                  <a:prstClr val="black"/>
                </a:solidFill>
                <a:latin typeface="Calibri Light" panose="020F0302020204030204"/>
                <a:cs typeface="B Nazanin" panose="00000400000000000000" pitchFamily="2" charset="-78"/>
              </a:rPr>
              <a:t>تمام صفحه</a:t>
            </a:r>
            <a:r>
              <a:rPr lang="en-US" sz="2200" dirty="0">
                <a:solidFill>
                  <a:prstClr val="black"/>
                </a:solidFill>
                <a:latin typeface="Calibri Light" panose="020F0302020204030204"/>
                <a:cs typeface="B Nazanin" panose="00000400000000000000" pitchFamily="2" charset="-78"/>
              </a:rPr>
              <a:t/>
            </a:r>
            <a:br>
              <a:rPr lang="en-US" sz="2200" dirty="0">
                <a:solidFill>
                  <a:prstClr val="black"/>
                </a:solidFill>
                <a:latin typeface="Calibri Light" panose="020F0302020204030204"/>
                <a:cs typeface="B Nazanin" panose="00000400000000000000" pitchFamily="2" charset="-78"/>
              </a:rPr>
            </a:br>
            <a:r>
              <a:rPr lang="ar-SA" sz="2200" dirty="0">
                <a:solidFill>
                  <a:prstClr val="black"/>
                </a:solidFill>
                <a:latin typeface="Calibri Light" panose="020F0302020204030204"/>
                <a:cs typeface="B Nazanin" panose="00000400000000000000" pitchFamily="2" charset="-78"/>
              </a:rPr>
              <a:t>برای این که پنجره برنامه </a:t>
            </a:r>
            <a:r>
              <a:rPr lang="en-US" sz="2200" dirty="0">
                <a:solidFill>
                  <a:prstClr val="black"/>
                </a:solidFill>
                <a:latin typeface="Calibri Light" panose="020F0302020204030204"/>
                <a:cs typeface="B Nazanin" panose="00000400000000000000" pitchFamily="2" charset="-78"/>
              </a:rPr>
              <a:t>IE</a:t>
            </a:r>
            <a:r>
              <a:rPr lang="ar-SA" sz="2200" dirty="0">
                <a:solidFill>
                  <a:prstClr val="black"/>
                </a:solidFill>
                <a:latin typeface="Calibri Light" panose="020F0302020204030204"/>
                <a:cs typeface="B Nazanin" panose="00000400000000000000" pitchFamily="2" charset="-78"/>
              </a:rPr>
              <a:t> به بزرگترین اندازه اش تبدیل شود و منوهای اضافی حذف شود میتوان از کلید </a:t>
            </a:r>
            <a:r>
              <a:rPr lang="en-US" sz="2200" dirty="0">
                <a:solidFill>
                  <a:prstClr val="black"/>
                </a:solidFill>
                <a:latin typeface="Calibri Light" panose="020F0302020204030204"/>
                <a:cs typeface="B Nazanin" panose="00000400000000000000" pitchFamily="2" charset="-78"/>
              </a:rPr>
              <a:t>F11</a:t>
            </a:r>
            <a:r>
              <a:rPr lang="ar-SA" sz="2200" dirty="0">
                <a:solidFill>
                  <a:prstClr val="black"/>
                </a:solidFill>
                <a:latin typeface="Calibri Light" panose="020F0302020204030204"/>
                <a:cs typeface="B Nazanin" panose="00000400000000000000" pitchFamily="2" charset="-78"/>
              </a:rPr>
              <a:t> صفحه کلید یا گزینه </a:t>
            </a:r>
            <a:r>
              <a:rPr lang="en-US" sz="2200" dirty="0">
                <a:solidFill>
                  <a:prstClr val="black"/>
                </a:solidFill>
                <a:latin typeface="Calibri Light" panose="020F0302020204030204"/>
                <a:cs typeface="B Nazanin" panose="00000400000000000000" pitchFamily="2" charset="-78"/>
              </a:rPr>
              <a:t>Screen Full</a:t>
            </a:r>
            <a:r>
              <a:rPr lang="ar-SA" sz="2200" dirty="0">
                <a:solidFill>
                  <a:prstClr val="black"/>
                </a:solidFill>
                <a:latin typeface="Calibri Light" panose="020F0302020204030204"/>
                <a:cs typeface="B Nazanin" panose="00000400000000000000" pitchFamily="2" charset="-78"/>
              </a:rPr>
              <a:t> از منوی </a:t>
            </a:r>
            <a:r>
              <a:rPr lang="en-US" sz="2200" dirty="0">
                <a:solidFill>
                  <a:prstClr val="black"/>
                </a:solidFill>
                <a:latin typeface="Calibri Light" panose="020F0302020204030204"/>
                <a:cs typeface="B Nazanin" panose="00000400000000000000" pitchFamily="2" charset="-78"/>
              </a:rPr>
              <a:t>View</a:t>
            </a:r>
            <a:r>
              <a:rPr lang="ar-SA" sz="2200" dirty="0">
                <a:solidFill>
                  <a:prstClr val="black"/>
                </a:solidFill>
                <a:latin typeface="Calibri Light" panose="020F0302020204030204"/>
                <a:cs typeface="B Nazanin" panose="00000400000000000000" pitchFamily="2" charset="-78"/>
              </a:rPr>
              <a:t> استفاده کرد. برای بازیابی به حالت عادی نیز می </a:t>
            </a:r>
            <a:r>
              <a:rPr lang="ar-SA" sz="2200" dirty="0" smtClean="0">
                <a:solidFill>
                  <a:prstClr val="black"/>
                </a:solidFill>
                <a:latin typeface="Calibri Light" panose="020F0302020204030204"/>
                <a:cs typeface="B Nazanin" panose="00000400000000000000" pitchFamily="2" charset="-78"/>
              </a:rPr>
              <a:t>بایست</a:t>
            </a:r>
            <a:r>
              <a:rPr lang="fa-IR" sz="2200" dirty="0" smtClean="0">
                <a:solidFill>
                  <a:prstClr val="black"/>
                </a:solidFill>
                <a:latin typeface="Calibri Light" panose="020F0302020204030204"/>
                <a:cs typeface="B Nazanin" panose="00000400000000000000" pitchFamily="2" charset="-78"/>
              </a:rPr>
              <a:t> کلید</a:t>
            </a:r>
            <a:r>
              <a:rPr lang="ar-SA" sz="2200" dirty="0" smtClean="0">
                <a:solidFill>
                  <a:prstClr val="black"/>
                </a:solidFill>
                <a:latin typeface="Calibri Light" panose="020F0302020204030204"/>
                <a:cs typeface="B Nazanin" panose="00000400000000000000" pitchFamily="2" charset="-78"/>
              </a:rPr>
              <a:t> </a:t>
            </a:r>
            <a:r>
              <a:rPr lang="en-US" sz="2200" dirty="0">
                <a:solidFill>
                  <a:prstClr val="black"/>
                </a:solidFill>
                <a:latin typeface="Calibri Light" panose="020F0302020204030204"/>
                <a:cs typeface="B Nazanin" panose="00000400000000000000" pitchFamily="2" charset="-78"/>
              </a:rPr>
              <a:t>F11</a:t>
            </a:r>
            <a:r>
              <a:rPr lang="ar-SA" sz="2200" dirty="0">
                <a:solidFill>
                  <a:prstClr val="black"/>
                </a:solidFill>
                <a:latin typeface="Calibri Light" panose="020F0302020204030204"/>
                <a:cs typeface="B Nazanin" panose="00000400000000000000" pitchFamily="2" charset="-78"/>
              </a:rPr>
              <a:t> را دوباره بفشاریم </a:t>
            </a:r>
            <a:r>
              <a:rPr lang="ar-SA" sz="2200" dirty="0" smtClean="0">
                <a:solidFill>
                  <a:prstClr val="black"/>
                </a:solidFill>
                <a:latin typeface="Calibri Light" panose="020F0302020204030204"/>
                <a:cs typeface="B Nazanin" panose="00000400000000000000" pitchFamily="2" charset="-78"/>
              </a:rPr>
              <a:t>.</a:t>
            </a:r>
            <a:endParaRPr lang="fa-IR" sz="2200" dirty="0" smtClean="0">
              <a:solidFill>
                <a:prstClr val="black"/>
              </a:solidFill>
              <a:latin typeface="Calibri Light" panose="020F0302020204030204"/>
              <a:cs typeface="B Nazanin" panose="00000400000000000000" pitchFamily="2" charset="-78"/>
            </a:endParaRPr>
          </a:p>
          <a:p>
            <a:pPr marL="342900" indent="-342900" algn="r" rtl="1">
              <a:buFont typeface="Wingdings" panose="05000000000000000000" pitchFamily="2" charset="2"/>
              <a:buChar char="q"/>
            </a:pPr>
            <a:r>
              <a:rPr lang="fa-IR" sz="2200" dirty="0">
                <a:solidFill>
                  <a:prstClr val="black"/>
                </a:solidFill>
                <a:latin typeface="Calibri Light" panose="020F0302020204030204"/>
                <a:cs typeface="B Nazanin" panose="00000400000000000000" pitchFamily="2" charset="-78"/>
              </a:rPr>
              <a:t> </a:t>
            </a:r>
            <a:r>
              <a:rPr lang="ar-SA" sz="2400" b="1" dirty="0" smtClean="0">
                <a:solidFill>
                  <a:prstClr val="black"/>
                </a:solidFill>
                <a:latin typeface="Calibri Light" panose="020F0302020204030204"/>
                <a:cs typeface="B Nazanin" panose="00000400000000000000" pitchFamily="2" charset="-78"/>
              </a:rPr>
              <a:t>دریافت </a:t>
            </a:r>
            <a:r>
              <a:rPr lang="ar-SA" sz="2400" b="1" dirty="0">
                <a:solidFill>
                  <a:prstClr val="black"/>
                </a:solidFill>
                <a:latin typeface="Calibri Light" panose="020F0302020204030204"/>
                <a:cs typeface="B Nazanin" panose="00000400000000000000" pitchFamily="2" charset="-78"/>
              </a:rPr>
              <a:t>فایل از اینترنت</a:t>
            </a:r>
            <a:r>
              <a:rPr lang="en-US" sz="2200" dirty="0">
                <a:solidFill>
                  <a:prstClr val="black"/>
                </a:solidFill>
                <a:latin typeface="Calibri Light" panose="020F0302020204030204"/>
                <a:cs typeface="B Nazanin" panose="00000400000000000000" pitchFamily="2" charset="-78"/>
              </a:rPr>
              <a:t/>
            </a:r>
            <a:br>
              <a:rPr lang="en-US" sz="2200" dirty="0">
                <a:solidFill>
                  <a:prstClr val="black"/>
                </a:solidFill>
                <a:latin typeface="Calibri Light" panose="020F0302020204030204"/>
                <a:cs typeface="B Nazanin" panose="00000400000000000000" pitchFamily="2" charset="-78"/>
              </a:rPr>
            </a:br>
            <a:r>
              <a:rPr lang="ar-SA" sz="2200" dirty="0">
                <a:solidFill>
                  <a:prstClr val="black"/>
                </a:solidFill>
                <a:latin typeface="Calibri Light" panose="020F0302020204030204"/>
                <a:cs typeface="B Nazanin" panose="00000400000000000000" pitchFamily="2" charset="-78"/>
              </a:rPr>
              <a:t>عمل دریافت فایل های موجود در اینترنت </a:t>
            </a:r>
            <a:r>
              <a:rPr lang="en-US" sz="2200" dirty="0">
                <a:solidFill>
                  <a:prstClr val="black"/>
                </a:solidFill>
                <a:latin typeface="Calibri Light" panose="020F0302020204030204"/>
                <a:cs typeface="B Nazanin" panose="00000400000000000000" pitchFamily="2" charset="-78"/>
              </a:rPr>
              <a:t>download </a:t>
            </a:r>
            <a:r>
              <a:rPr lang="ar-SA" sz="2200" dirty="0">
                <a:solidFill>
                  <a:prstClr val="black"/>
                </a:solidFill>
                <a:latin typeface="Calibri Light" panose="020F0302020204030204"/>
                <a:cs typeface="B Nazanin" panose="00000400000000000000" pitchFamily="2" charset="-78"/>
              </a:rPr>
              <a:t>گفته می شود و برای این کار می بایست بر روی پیوندهای مرتبط کلیک کرد و پس از ظهور پنجره مخصوص </a:t>
            </a:r>
            <a:r>
              <a:rPr lang="en-US" sz="2200" dirty="0">
                <a:solidFill>
                  <a:prstClr val="black"/>
                </a:solidFill>
                <a:latin typeface="Calibri Light" panose="020F0302020204030204"/>
                <a:cs typeface="B Nazanin" panose="00000400000000000000" pitchFamily="2" charset="-78"/>
              </a:rPr>
              <a:t>File download </a:t>
            </a:r>
            <a:r>
              <a:rPr lang="ar-SA" sz="2200" dirty="0">
                <a:solidFill>
                  <a:prstClr val="black"/>
                </a:solidFill>
                <a:latin typeface="Calibri Light" panose="020F0302020204030204"/>
                <a:cs typeface="B Nazanin" panose="00000400000000000000" pitchFamily="2" charset="-78"/>
              </a:rPr>
              <a:t>دکمه </a:t>
            </a:r>
            <a:r>
              <a:rPr lang="en-US" sz="2200" dirty="0">
                <a:solidFill>
                  <a:prstClr val="black"/>
                </a:solidFill>
                <a:latin typeface="Calibri Light" panose="020F0302020204030204"/>
                <a:cs typeface="B Nazanin" panose="00000400000000000000" pitchFamily="2" charset="-78"/>
              </a:rPr>
              <a:t>Save</a:t>
            </a:r>
            <a:r>
              <a:rPr lang="ar-SA" sz="2200" dirty="0">
                <a:solidFill>
                  <a:prstClr val="black"/>
                </a:solidFill>
                <a:latin typeface="Calibri Light" panose="020F0302020204030204"/>
                <a:cs typeface="B Nazanin" panose="00000400000000000000" pitchFamily="2" charset="-78"/>
              </a:rPr>
              <a:t> را انتخاب می کنیم. یا می توان بر روی پیوند مرتبط راست کلیک </a:t>
            </a:r>
            <a:r>
              <a:rPr lang="ar-SA" sz="2200" dirty="0" smtClean="0">
                <a:solidFill>
                  <a:prstClr val="black"/>
                </a:solidFill>
                <a:latin typeface="Calibri Light" panose="020F0302020204030204"/>
                <a:cs typeface="B Nazanin" panose="00000400000000000000" pitchFamily="2" charset="-78"/>
              </a:rPr>
              <a:t>کرد</a:t>
            </a:r>
            <a:r>
              <a:rPr lang="fa-IR" sz="2200" dirty="0" smtClean="0">
                <a:solidFill>
                  <a:prstClr val="black"/>
                </a:solidFill>
                <a:latin typeface="Calibri Light" panose="020F0302020204030204"/>
                <a:cs typeface="B Nazanin" panose="00000400000000000000" pitchFamily="2" charset="-78"/>
              </a:rPr>
              <a:t> ، </a:t>
            </a:r>
            <a:r>
              <a:rPr lang="ar-SA" sz="2200" dirty="0" smtClean="0">
                <a:solidFill>
                  <a:prstClr val="black"/>
                </a:solidFill>
                <a:latin typeface="Calibri Light" panose="020F0302020204030204"/>
                <a:cs typeface="B Nazanin" panose="00000400000000000000" pitchFamily="2" charset="-78"/>
              </a:rPr>
              <a:t>انتخاب </a:t>
            </a:r>
            <a:r>
              <a:rPr lang="ar-SA" sz="2200" dirty="0">
                <a:solidFill>
                  <a:prstClr val="black"/>
                </a:solidFill>
                <a:latin typeface="Calibri Light" panose="020F0302020204030204"/>
                <a:cs typeface="B Nazanin" panose="00000400000000000000" pitchFamily="2" charset="-78"/>
              </a:rPr>
              <a:t>گزینه </a:t>
            </a:r>
            <a:r>
              <a:rPr lang="en-US" sz="2200" dirty="0" smtClean="0">
                <a:solidFill>
                  <a:prstClr val="black"/>
                </a:solidFill>
                <a:latin typeface="Calibri Light" panose="020F0302020204030204"/>
                <a:cs typeface="B Nazanin" panose="00000400000000000000" pitchFamily="2" charset="-78"/>
              </a:rPr>
              <a:t>Target As</a:t>
            </a:r>
            <a:r>
              <a:rPr lang="ar-SA" sz="2200" dirty="0" smtClean="0">
                <a:solidFill>
                  <a:prstClr val="black"/>
                </a:solidFill>
                <a:latin typeface="Calibri Light" panose="020F0302020204030204"/>
                <a:cs typeface="B Nazanin" panose="00000400000000000000" pitchFamily="2" charset="-78"/>
              </a:rPr>
              <a:t> </a:t>
            </a:r>
            <a:r>
              <a:rPr lang="en-US" sz="2200" dirty="0" smtClean="0">
                <a:solidFill>
                  <a:prstClr val="black"/>
                </a:solidFill>
                <a:latin typeface="Calibri Light" panose="020F0302020204030204"/>
                <a:cs typeface="B Nazanin" panose="00000400000000000000" pitchFamily="2" charset="-78"/>
              </a:rPr>
              <a:t>Save</a:t>
            </a:r>
            <a:r>
              <a:rPr lang="fa-IR" sz="2200" dirty="0" smtClean="0">
                <a:solidFill>
                  <a:prstClr val="black"/>
                </a:solidFill>
                <a:latin typeface="Calibri Light" panose="020F0302020204030204"/>
                <a:cs typeface="B Nazanin" panose="00000400000000000000" pitchFamily="2" charset="-78"/>
              </a:rPr>
              <a:t> ه</a:t>
            </a:r>
            <a:r>
              <a:rPr lang="ar-SA" sz="2200" dirty="0" smtClean="0">
                <a:solidFill>
                  <a:prstClr val="black"/>
                </a:solidFill>
                <a:latin typeface="Calibri Light" panose="020F0302020204030204"/>
                <a:cs typeface="B Nazanin" panose="00000400000000000000" pitchFamily="2" charset="-78"/>
              </a:rPr>
              <a:t>چنین </a:t>
            </a:r>
            <a:r>
              <a:rPr lang="ar-SA" sz="2200" dirty="0">
                <a:solidFill>
                  <a:prstClr val="black"/>
                </a:solidFill>
                <a:latin typeface="Calibri Light" panose="020F0302020204030204"/>
                <a:cs typeface="B Nazanin" panose="00000400000000000000" pitchFamily="2" charset="-78"/>
              </a:rPr>
              <a:t>انتخاب محل </a:t>
            </a:r>
            <a:r>
              <a:rPr lang="ar-SA" sz="2200" dirty="0" smtClean="0">
                <a:solidFill>
                  <a:prstClr val="black"/>
                </a:solidFill>
                <a:latin typeface="Calibri Light" panose="020F0302020204030204"/>
                <a:cs typeface="B Nazanin" panose="00000400000000000000" pitchFamily="2" charset="-78"/>
              </a:rPr>
              <a:t>ذخیره </a:t>
            </a:r>
            <a:r>
              <a:rPr lang="ar-SA" sz="2200" dirty="0">
                <a:solidFill>
                  <a:prstClr val="black"/>
                </a:solidFill>
                <a:latin typeface="Calibri Light" panose="020F0302020204030204"/>
                <a:cs typeface="B Nazanin" panose="00000400000000000000" pitchFamily="2" charset="-78"/>
              </a:rPr>
              <a:t>سازی کار را بطور مشابه انجام داد.</a:t>
            </a:r>
            <a:r>
              <a:rPr lang="fa-IR" sz="2000" dirty="0">
                <a:solidFill>
                  <a:prstClr val="black"/>
                </a:solidFill>
                <a:latin typeface="Calibri Light" panose="020F0302020204030204"/>
                <a:cs typeface="B Nazanin" panose="00000400000000000000" pitchFamily="2" charset="-78"/>
              </a:rPr>
              <a:t> </a:t>
            </a:r>
            <a:r>
              <a:rPr lang="fa-IR" sz="2000" dirty="0" smtClean="0">
                <a:solidFill>
                  <a:prstClr val="black"/>
                </a:solidFill>
                <a:latin typeface="Calibri Light" panose="020F0302020204030204"/>
                <a:cs typeface="B Nazanin" panose="00000400000000000000" pitchFamily="2" charset="-78"/>
              </a:rPr>
              <a:t>شکل(1-25).</a:t>
            </a:r>
            <a:endParaRPr lang="en-US" dirty="0"/>
          </a:p>
        </p:txBody>
      </p:sp>
      <p:sp>
        <p:nvSpPr>
          <p:cNvPr id="9" name="Rectangle 8"/>
          <p:cNvSpPr/>
          <p:nvPr/>
        </p:nvSpPr>
        <p:spPr>
          <a:xfrm>
            <a:off x="5083148" y="6417964"/>
            <a:ext cx="3046283" cy="338554"/>
          </a:xfrm>
          <a:prstGeom prst="rect">
            <a:avLst/>
          </a:prstGeom>
        </p:spPr>
        <p:txBody>
          <a:bodyPr wrap="square">
            <a:spAutoFit/>
          </a:bodyPr>
          <a:lstStyle/>
          <a:p>
            <a:pPr algn="r" rtl="1"/>
            <a:r>
              <a:rPr lang="fa-IR" sz="1600" b="1" dirty="0" smtClean="0">
                <a:solidFill>
                  <a:srgbClr val="2D2D2D"/>
                </a:solidFill>
                <a:latin typeface="Vazir"/>
                <a:ea typeface="Times New Roman" panose="02020603050405020304" pitchFamily="18" charset="0"/>
                <a:cs typeface="B Yagut" panose="00000400000000000000" pitchFamily="2" charset="-78"/>
              </a:rPr>
              <a:t>شکل1-25- ورود به یک صفحه یا سایت</a:t>
            </a:r>
            <a:endParaRPr lang="fa-IR" sz="1600" b="1" dirty="0">
              <a:cs typeface="B Yagut" panose="00000400000000000000" pitchFamily="2" charset="-78"/>
            </a:endParaRPr>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071934"/>
      </p:ext>
    </p:extLst>
  </p:cSld>
  <p:clrMapOvr>
    <a:masterClrMapping/>
  </p:clrMapOvr>
  <mc:AlternateContent xmlns:mc="http://schemas.openxmlformats.org/markup-compatibility/2006" xmlns:p14="http://schemas.microsoft.com/office/powerpoint/2010/main">
    <mc:Choice Requires="p14">
      <p:transition spd="slow" p14:dur="2000" advTm="65128"/>
    </mc:Choice>
    <mc:Fallback xmlns="">
      <p:transition spd="slow" advTm="65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8339"/>
            <a:ext cx="11852564" cy="1325563"/>
          </a:xfrm>
        </p:spPr>
        <p:txBody>
          <a:bodyPr>
            <a:noAutofit/>
          </a:bodyPr>
          <a:lstStyle/>
          <a:p>
            <a:pPr marL="342900" indent="-342900" algn="r" rtl="1">
              <a:buFont typeface="Wingdings" panose="05000000000000000000" pitchFamily="2" charset="2"/>
              <a:buChar char="q"/>
            </a:pPr>
            <a:r>
              <a:rPr lang="ar-SA" sz="2500" b="1" dirty="0" smtClean="0">
                <a:cs typeface="B Yagut" panose="00000400000000000000" pitchFamily="2" charset="-78"/>
              </a:rPr>
              <a:t>آخرین </a:t>
            </a:r>
            <a:r>
              <a:rPr lang="ar-SA" sz="2500" b="1" dirty="0">
                <a:cs typeface="B Yagut" panose="00000400000000000000" pitchFamily="2" charset="-78"/>
              </a:rPr>
              <a:t>باز کردن آدرس مورد علاقه</a:t>
            </a:r>
            <a:r>
              <a:rPr lang="ar-SA" sz="2500" dirty="0">
                <a:cs typeface="B Nazanin" panose="00000400000000000000" pitchFamily="2" charset="-78"/>
              </a:rPr>
              <a:t>: </a:t>
            </a:r>
            <a:r>
              <a:rPr lang="en-US" sz="2500" dirty="0">
                <a:cs typeface="B Nazanin" panose="00000400000000000000" pitchFamily="2" charset="-78"/>
              </a:rPr>
              <a:t/>
            </a:r>
            <a:br>
              <a:rPr lang="en-US" sz="2500" dirty="0">
                <a:cs typeface="B Nazanin" panose="00000400000000000000" pitchFamily="2" charset="-78"/>
              </a:rPr>
            </a:br>
            <a:r>
              <a:rPr lang="ar-SA" sz="2500" dirty="0">
                <a:cs typeface="B Nazanin" panose="00000400000000000000" pitchFamily="2" charset="-78"/>
              </a:rPr>
              <a:t>برای این کار از منوی </a:t>
            </a:r>
            <a:r>
              <a:rPr lang="en-US" sz="2500" dirty="0">
                <a:cs typeface="B Nazanin" panose="00000400000000000000" pitchFamily="2" charset="-78"/>
              </a:rPr>
              <a:t>Favorites</a:t>
            </a:r>
            <a:r>
              <a:rPr lang="ar-SA" sz="2500" dirty="0">
                <a:cs typeface="B Nazanin" panose="00000400000000000000" pitchFamily="2" charset="-78"/>
              </a:rPr>
              <a:t>آدرس مورد علاقه (که قبلا بدین عنوان ثبت شده ) را انتخاب کنیم</a:t>
            </a:r>
            <a:r>
              <a:rPr lang="ar-SA" sz="2500" dirty="0" smtClean="0">
                <a:cs typeface="B Nazanin" panose="00000400000000000000" pitchFamily="2" charset="-78"/>
              </a:rPr>
              <a:t>.</a:t>
            </a:r>
            <a:r>
              <a:rPr lang="fa-IR" sz="2800" dirty="0">
                <a:cs typeface="B Nazanin" panose="00000400000000000000" pitchFamily="2" charset="-78"/>
              </a:rPr>
              <a:t> </a:t>
            </a:r>
            <a:r>
              <a:rPr lang="fa-IR" sz="2800" dirty="0" smtClean="0">
                <a:cs typeface="B Nazanin" panose="00000400000000000000" pitchFamily="2" charset="-78"/>
              </a:rPr>
              <a:t>شکل</a:t>
            </a:r>
            <a:r>
              <a:rPr lang="fa-IR" sz="2500" dirty="0" smtClean="0">
                <a:cs typeface="B Yagut" panose="00000400000000000000" pitchFamily="2" charset="-78"/>
              </a:rPr>
              <a:t>(1-26).</a:t>
            </a:r>
            <a:r>
              <a:rPr lang="en-US" sz="2500" dirty="0">
                <a:cs typeface="B Nazanin" panose="00000400000000000000" pitchFamily="2" charset="-78"/>
              </a:rPr>
              <a:t/>
            </a:r>
            <a:br>
              <a:rPr lang="en-US" sz="2500" dirty="0">
                <a:cs typeface="B Nazanin" panose="00000400000000000000" pitchFamily="2" charset="-78"/>
              </a:rPr>
            </a:br>
            <a:endParaRPr lang="en-US" sz="2500" dirty="0">
              <a:cs typeface="B Nazanin" panose="00000400000000000000" pitchFamily="2" charset="-78"/>
            </a:endParaRPr>
          </a:p>
        </p:txBody>
      </p:sp>
      <p:grpSp>
        <p:nvGrpSpPr>
          <p:cNvPr id="5" name="Group 4"/>
          <p:cNvGrpSpPr/>
          <p:nvPr/>
        </p:nvGrpSpPr>
        <p:grpSpPr>
          <a:xfrm>
            <a:off x="556405" y="2749633"/>
            <a:ext cx="4114179" cy="3572796"/>
            <a:chOff x="1772786" y="1273521"/>
            <a:chExt cx="8191499" cy="5194070"/>
          </a:xfrm>
        </p:grpSpPr>
        <p:pic>
          <p:nvPicPr>
            <p:cNvPr id="3" name="Picture 2"/>
            <p:cNvPicPr>
              <a:picLocks noChangeAspect="1"/>
            </p:cNvPicPr>
            <p:nvPr/>
          </p:nvPicPr>
          <p:blipFill rotWithShape="1">
            <a:blip r:embed="rId4"/>
            <a:srcRect l="51697" b="12420"/>
            <a:stretch/>
          </p:blipFill>
          <p:spPr>
            <a:xfrm>
              <a:off x="1772786" y="1273521"/>
              <a:ext cx="8191499" cy="51940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ight Arrow 3"/>
            <p:cNvSpPr/>
            <p:nvPr/>
          </p:nvSpPr>
          <p:spPr>
            <a:xfrm>
              <a:off x="5868537" y="2866030"/>
              <a:ext cx="975609" cy="232012"/>
            </a:xfrm>
            <a:prstGeom prst="rightArrow">
              <a:avLst/>
            </a:prstGeom>
            <a:solidFill>
              <a:srgbClr val="2109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itle 1"/>
          <p:cNvSpPr txBox="1">
            <a:spLocks/>
          </p:cNvSpPr>
          <p:nvPr/>
        </p:nvSpPr>
        <p:spPr>
          <a:xfrm>
            <a:off x="263237" y="1109272"/>
            <a:ext cx="11589327" cy="17901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r" rtl="1">
              <a:buFont typeface="Wingdings" panose="05000000000000000000" pitchFamily="2" charset="2"/>
              <a:buChar char="q"/>
            </a:pPr>
            <a:r>
              <a:rPr lang="ar-SA" sz="2800" b="1" dirty="0" smtClean="0">
                <a:cs typeface="B Nazanin" panose="00000400000000000000" pitchFamily="2" charset="-78"/>
              </a:rPr>
              <a:t>مرور پیوندها</a:t>
            </a:r>
            <a:r>
              <a:rPr lang="en-US" sz="2400" dirty="0" smtClean="0">
                <a:cs typeface="B Nazanin" panose="00000400000000000000" pitchFamily="2" charset="-78"/>
              </a:rPr>
              <a:t/>
            </a:r>
            <a:br>
              <a:rPr lang="en-US" sz="2400" dirty="0" smtClean="0">
                <a:cs typeface="B Nazanin" panose="00000400000000000000" pitchFamily="2" charset="-78"/>
              </a:rPr>
            </a:br>
            <a:r>
              <a:rPr lang="ar-SA" sz="2400" dirty="0" smtClean="0">
                <a:cs typeface="B Nazanin" panose="00000400000000000000" pitchFamily="2" charset="-78"/>
              </a:rPr>
              <a:t>اگر بر روی پیوند کلیک کنیم محتوای سربرگ  جاری صفحه مان تبدیل به محتوای آدرس آن پیوند می شود و همچنین اگر بر روی  پیوند راست کلیک کنیم می توانیم به ترتیب گزینه های </a:t>
            </a:r>
            <a:r>
              <a:rPr lang="en-US" sz="2400" dirty="0" smtClean="0">
                <a:cs typeface="B Nazanin" panose="00000400000000000000" pitchFamily="2" charset="-78"/>
              </a:rPr>
              <a:t>open in New Tab</a:t>
            </a:r>
            <a:r>
              <a:rPr lang="ar-SA" sz="2400" dirty="0" smtClean="0">
                <a:cs typeface="B Nazanin" panose="00000400000000000000" pitchFamily="2" charset="-78"/>
              </a:rPr>
              <a:t> و </a:t>
            </a:r>
            <a:r>
              <a:rPr lang="en-US" sz="2400" dirty="0" smtClean="0">
                <a:cs typeface="B Nazanin" panose="00000400000000000000" pitchFamily="2" charset="-78"/>
              </a:rPr>
              <a:t>Open in New Window  </a:t>
            </a:r>
            <a:r>
              <a:rPr lang="ar-SA" sz="2400" dirty="0" smtClean="0">
                <a:cs typeface="B Nazanin" panose="00000400000000000000" pitchFamily="2" charset="-78"/>
              </a:rPr>
              <a:t>محتويات صفحه پیوند را در سربرگی مستقل با پنجره ای مستقل  رویت کنیم. </a:t>
            </a:r>
            <a:r>
              <a:rPr lang="fa-IR" sz="2400" dirty="0" smtClean="0">
                <a:cs typeface="B Nazanin" panose="00000400000000000000" pitchFamily="2" charset="-78"/>
              </a:rPr>
              <a:t>شکل(1-27).</a:t>
            </a:r>
            <a:r>
              <a:rPr lang="en-US" sz="2400" dirty="0" smtClean="0">
                <a:cs typeface="B Nazanin" panose="00000400000000000000" pitchFamily="2" charset="-78"/>
              </a:rPr>
              <a:t/>
            </a:r>
            <a:br>
              <a:rPr lang="en-US" sz="2400" dirty="0" smtClean="0">
                <a:cs typeface="B Nazanin" panose="00000400000000000000" pitchFamily="2" charset="-78"/>
              </a:rPr>
            </a:br>
            <a:endParaRPr lang="en-US" sz="2400" dirty="0">
              <a:cs typeface="B Nazanin" panose="00000400000000000000" pitchFamily="2" charset="-78"/>
            </a:endParaRPr>
          </a:p>
        </p:txBody>
      </p:sp>
      <p:grpSp>
        <p:nvGrpSpPr>
          <p:cNvPr id="7" name="Group 6"/>
          <p:cNvGrpSpPr/>
          <p:nvPr/>
        </p:nvGrpSpPr>
        <p:grpSpPr>
          <a:xfrm>
            <a:off x="5637355" y="2749633"/>
            <a:ext cx="5515327" cy="3572796"/>
            <a:chOff x="1884221" y="1579418"/>
            <a:chExt cx="7439889" cy="5122934"/>
          </a:xfrm>
        </p:grpSpPr>
        <p:pic>
          <p:nvPicPr>
            <p:cNvPr id="8" name="Picture 7"/>
            <p:cNvPicPr>
              <a:picLocks noChangeAspect="1"/>
            </p:cNvPicPr>
            <p:nvPr/>
          </p:nvPicPr>
          <p:blipFill rotWithShape="1">
            <a:blip r:embed="rId5"/>
            <a:srcRect r="41955" b="6061"/>
            <a:stretch/>
          </p:blipFill>
          <p:spPr>
            <a:xfrm>
              <a:off x="1884221" y="1579418"/>
              <a:ext cx="7439889" cy="51229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ight Arrow 8"/>
            <p:cNvSpPr/>
            <p:nvPr/>
          </p:nvSpPr>
          <p:spPr>
            <a:xfrm>
              <a:off x="3713018" y="3817144"/>
              <a:ext cx="900546" cy="401781"/>
            </a:xfrm>
            <a:prstGeom prst="rightArrow">
              <a:avLst/>
            </a:prstGeom>
            <a:solidFill>
              <a:srgbClr val="180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Arrow 9"/>
            <p:cNvSpPr/>
            <p:nvPr/>
          </p:nvSpPr>
          <p:spPr>
            <a:xfrm>
              <a:off x="6123709" y="3926139"/>
              <a:ext cx="942109" cy="429491"/>
            </a:xfrm>
            <a:prstGeom prst="leftArrow">
              <a:avLst/>
            </a:prstGeom>
            <a:solidFill>
              <a:srgbClr val="180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a:off x="479685" y="6399112"/>
            <a:ext cx="3807502" cy="338554"/>
          </a:xfrm>
          <a:prstGeom prst="rect">
            <a:avLst/>
          </a:prstGeom>
        </p:spPr>
        <p:txBody>
          <a:bodyPr wrap="square">
            <a:spAutoFit/>
          </a:bodyPr>
          <a:lstStyle/>
          <a:p>
            <a:pPr algn="r" rtl="1"/>
            <a:r>
              <a:rPr lang="fa-IR" sz="1600" dirty="0" smtClean="0">
                <a:solidFill>
                  <a:srgbClr val="2D2D2D"/>
                </a:solidFill>
                <a:latin typeface="Vazir"/>
                <a:ea typeface="Times New Roman" panose="02020603050405020304" pitchFamily="18" charset="0"/>
                <a:cs typeface="B Yagut" panose="00000400000000000000" pitchFamily="2" charset="-78"/>
              </a:rPr>
              <a:t>شکل 1-26- آخرین باز کردن آدرس مورد علاقه</a:t>
            </a:r>
            <a:endParaRPr lang="fa-IR" sz="1600" dirty="0">
              <a:cs typeface="B Yagut" panose="00000400000000000000" pitchFamily="2" charset="-78"/>
            </a:endParaRPr>
          </a:p>
        </p:txBody>
      </p:sp>
      <p:sp>
        <p:nvSpPr>
          <p:cNvPr id="12" name="Rectangle 11"/>
          <p:cNvSpPr/>
          <p:nvPr/>
        </p:nvSpPr>
        <p:spPr>
          <a:xfrm>
            <a:off x="5814979" y="6396335"/>
            <a:ext cx="3269060" cy="584775"/>
          </a:xfrm>
          <a:prstGeom prst="rect">
            <a:avLst/>
          </a:prstGeom>
        </p:spPr>
        <p:txBody>
          <a:bodyPr wrap="square">
            <a:spAutoFit/>
          </a:bodyPr>
          <a:lstStyle/>
          <a:p>
            <a:pPr algn="r" rtl="1"/>
            <a:r>
              <a:rPr lang="fa-IR" sz="1600" b="1" dirty="0" smtClean="0">
                <a:solidFill>
                  <a:srgbClr val="2D2D2D"/>
                </a:solidFill>
                <a:latin typeface="Vazir"/>
                <a:ea typeface="Times New Roman" panose="02020603050405020304" pitchFamily="18" charset="0"/>
                <a:cs typeface="B Yagut" panose="00000400000000000000" pitchFamily="2" charset="-78"/>
              </a:rPr>
              <a:t>شکل 1-27- مرور برپیوند ها</a:t>
            </a:r>
            <a:endParaRPr lang="fa-IR" sz="1600" b="1" dirty="0">
              <a:cs typeface="B Yagut" panose="00000400000000000000" pitchFamily="2" charset="-78"/>
            </a:endParaRPr>
          </a:p>
          <a:p>
            <a:pPr algn="r" rtl="1"/>
            <a:endParaRPr lang="fa-IR" sz="1600" dirty="0">
              <a:cs typeface="B Yagut" panose="00000400000000000000" pitchFamily="2" charset="-78"/>
            </a:endParaRPr>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47903240"/>
      </p:ext>
    </p:extLst>
  </p:cSld>
  <p:clrMapOvr>
    <a:masterClrMapping/>
  </p:clrMapOvr>
  <mc:AlternateContent xmlns:mc="http://schemas.openxmlformats.org/markup-compatibility/2006" xmlns:p14="http://schemas.microsoft.com/office/powerpoint/2010/main">
    <mc:Choice Requires="p14">
      <p:transition spd="slow" p14:dur="2000" advTm="46165"/>
    </mc:Choice>
    <mc:Fallback xmlns="">
      <p:transition spd="slow" advTm="46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0536" y="910209"/>
            <a:ext cx="10515600" cy="4351338"/>
          </a:xfrm>
        </p:spPr>
        <p:txBody>
          <a:bodyPr/>
          <a:lstStyle/>
          <a:p>
            <a:pPr algn="r" rtl="1"/>
            <a:r>
              <a:rPr lang="ar-SA" sz="2500" dirty="0">
                <a:solidFill>
                  <a:prstClr val="black"/>
                </a:solidFill>
                <a:latin typeface="Calibri Light" panose="020F0302020204030204"/>
                <a:cs typeface="B Yagut" panose="00000400000000000000" pitchFamily="2" charset="-78"/>
              </a:rPr>
              <a:t>در صورتی که </a:t>
            </a:r>
            <a:r>
              <a:rPr lang="ar-SA" sz="2500" dirty="0" smtClean="0">
                <a:solidFill>
                  <a:prstClr val="black"/>
                </a:solidFill>
                <a:latin typeface="Calibri Light" panose="020F0302020204030204"/>
                <a:cs typeface="B Yagut" panose="00000400000000000000" pitchFamily="2" charset="-78"/>
              </a:rPr>
              <a:t>بنا </a:t>
            </a:r>
            <a:r>
              <a:rPr lang="ar-SA" sz="2500" dirty="0">
                <a:solidFill>
                  <a:prstClr val="black"/>
                </a:solidFill>
                <a:latin typeface="Calibri Light" panose="020F0302020204030204"/>
                <a:cs typeface="B Yagut" panose="00000400000000000000" pitchFamily="2" charset="-78"/>
              </a:rPr>
              <a:t>به دلایلی همچون ایراد </a:t>
            </a:r>
            <a:r>
              <a:rPr lang="fa-IR" sz="2500" dirty="0">
                <a:solidFill>
                  <a:prstClr val="black"/>
                </a:solidFill>
                <a:latin typeface="Calibri Light" panose="020F0302020204030204"/>
                <a:cs typeface="B Yagut" panose="00000400000000000000" pitchFamily="2" charset="-78"/>
              </a:rPr>
              <a:t>سیستم عامل ، قطع برق ، راه اندازی </a:t>
            </a:r>
            <a:r>
              <a:rPr lang="fa-IR" sz="2500" dirty="0" smtClean="0">
                <a:solidFill>
                  <a:prstClr val="black"/>
                </a:solidFill>
                <a:latin typeface="Calibri Light" panose="020F0302020204030204"/>
                <a:cs typeface="B Yagut" panose="00000400000000000000" pitchFamily="2" charset="-78"/>
              </a:rPr>
              <a:t>مجدد </a:t>
            </a:r>
            <a:r>
              <a:rPr lang="fa-IR" sz="2500" dirty="0">
                <a:solidFill>
                  <a:prstClr val="black"/>
                </a:solidFill>
                <a:latin typeface="Calibri Light" panose="020F0302020204030204"/>
                <a:cs typeface="B Yagut" panose="00000400000000000000" pitchFamily="2" charset="-78"/>
              </a:rPr>
              <a:t>سیستم حین کار </a:t>
            </a:r>
            <a:r>
              <a:rPr lang="ar-SA" sz="2500" dirty="0">
                <a:solidFill>
                  <a:prstClr val="black"/>
                </a:solidFill>
                <a:latin typeface="Calibri Light" panose="020F0302020204030204"/>
                <a:cs typeface="B Yagut" panose="00000400000000000000" pitchFamily="2" charset="-78"/>
              </a:rPr>
              <a:t>از برنامه </a:t>
            </a:r>
            <a:r>
              <a:rPr lang="en-US" sz="2500" dirty="0">
                <a:solidFill>
                  <a:prstClr val="black"/>
                </a:solidFill>
                <a:latin typeface="Calibri Light" panose="020F0302020204030204"/>
                <a:cs typeface="B Yagut" panose="00000400000000000000" pitchFamily="2" charset="-78"/>
              </a:rPr>
              <a:t>IE </a:t>
            </a:r>
            <a:r>
              <a:rPr lang="fa-IR" sz="2500" dirty="0" smtClean="0">
                <a:solidFill>
                  <a:prstClr val="black"/>
                </a:solidFill>
                <a:latin typeface="Calibri Light" panose="020F0302020204030204"/>
                <a:cs typeface="B Yagut" panose="00000400000000000000" pitchFamily="2" charset="-78"/>
              </a:rPr>
              <a:t> خارج </a:t>
            </a:r>
            <a:r>
              <a:rPr lang="fa-IR" sz="2500" dirty="0">
                <a:solidFill>
                  <a:prstClr val="black"/>
                </a:solidFill>
                <a:latin typeface="Calibri Light" panose="020F0302020204030204"/>
                <a:cs typeface="B Yagut" panose="00000400000000000000" pitchFamily="2" charset="-78"/>
              </a:rPr>
              <a:t>شویم </a:t>
            </a:r>
            <a:r>
              <a:rPr lang="ar-SA" sz="2500" dirty="0" smtClean="0">
                <a:solidFill>
                  <a:prstClr val="black"/>
                </a:solidFill>
                <a:latin typeface="Calibri Light" panose="020F0302020204030204"/>
                <a:cs typeface="B Yagut" panose="00000400000000000000" pitchFamily="2" charset="-78"/>
              </a:rPr>
              <a:t>در </a:t>
            </a:r>
            <a:r>
              <a:rPr lang="ar-SA" sz="2500" dirty="0">
                <a:solidFill>
                  <a:prstClr val="black"/>
                </a:solidFill>
                <a:latin typeface="Calibri Light" panose="020F0302020204030204"/>
                <a:cs typeface="B Yagut" panose="00000400000000000000" pitchFamily="2" charset="-78"/>
              </a:rPr>
              <a:t>هنگام استفاده مجدد از </a:t>
            </a:r>
            <a:r>
              <a:rPr lang="ar-SA" sz="2500" dirty="0" smtClean="0">
                <a:solidFill>
                  <a:prstClr val="black"/>
                </a:solidFill>
                <a:latin typeface="Calibri Light" panose="020F0302020204030204"/>
                <a:cs typeface="B Yagut" panose="00000400000000000000" pitchFamily="2" charset="-78"/>
              </a:rPr>
              <a:t>برنامه</a:t>
            </a:r>
            <a:r>
              <a:rPr lang="fa-IR" sz="2500" dirty="0" smtClean="0">
                <a:solidFill>
                  <a:prstClr val="black"/>
                </a:solidFill>
                <a:latin typeface="Calibri Light" panose="020F0302020204030204"/>
                <a:cs typeface="B Yagut" panose="00000400000000000000" pitchFamily="2" charset="-78"/>
              </a:rPr>
              <a:t>، </a:t>
            </a:r>
            <a:r>
              <a:rPr lang="ar-SA" sz="2500" dirty="0" smtClean="0">
                <a:solidFill>
                  <a:prstClr val="black"/>
                </a:solidFill>
                <a:latin typeface="Calibri Light" panose="020F0302020204030204"/>
                <a:cs typeface="B Yagut" panose="00000400000000000000" pitchFamily="2" charset="-78"/>
              </a:rPr>
              <a:t>با </a:t>
            </a:r>
            <a:r>
              <a:rPr lang="ar-SA" sz="2500" dirty="0">
                <a:solidFill>
                  <a:prstClr val="black"/>
                </a:solidFill>
                <a:latin typeface="Calibri Light" panose="020F0302020204030204"/>
                <a:cs typeface="B Yagut" panose="00000400000000000000" pitchFamily="2" charset="-78"/>
              </a:rPr>
              <a:t>جمله سؤالی مواجه </a:t>
            </a:r>
            <a:r>
              <a:rPr lang="fa-IR" sz="2500" dirty="0" smtClean="0">
                <a:solidFill>
                  <a:prstClr val="black"/>
                </a:solidFill>
                <a:latin typeface="Calibri Light" panose="020F0302020204030204"/>
                <a:cs typeface="B Yagut" panose="00000400000000000000" pitchFamily="2" charset="-78"/>
              </a:rPr>
              <a:t> می </a:t>
            </a:r>
            <a:r>
              <a:rPr lang="ar-SA" sz="2500" dirty="0" smtClean="0">
                <a:solidFill>
                  <a:prstClr val="black"/>
                </a:solidFill>
                <a:latin typeface="Calibri Light" panose="020F0302020204030204"/>
                <a:cs typeface="B Yagut" panose="00000400000000000000" pitchFamily="2" charset="-78"/>
              </a:rPr>
              <a:t>شویم </a:t>
            </a:r>
            <a:r>
              <a:rPr lang="ar-SA" sz="2500" dirty="0">
                <a:solidFill>
                  <a:prstClr val="black"/>
                </a:solidFill>
                <a:latin typeface="Calibri Light" panose="020F0302020204030204"/>
                <a:cs typeface="B Yagut" panose="00000400000000000000" pitchFamily="2" charset="-78"/>
              </a:rPr>
              <a:t>آیا  می خواهید به آخرین </a:t>
            </a:r>
            <a:r>
              <a:rPr lang="en-US" sz="2500" dirty="0">
                <a:solidFill>
                  <a:prstClr val="black"/>
                </a:solidFill>
                <a:latin typeface="Calibri Light" panose="020F0302020204030204"/>
                <a:cs typeface="B Yagut" panose="00000400000000000000" pitchFamily="2" charset="-78"/>
              </a:rPr>
              <a:t>session</a:t>
            </a:r>
            <a:r>
              <a:rPr lang="ar-SA" sz="2500" dirty="0">
                <a:solidFill>
                  <a:prstClr val="black"/>
                </a:solidFill>
                <a:latin typeface="Calibri Light" panose="020F0302020204030204"/>
                <a:cs typeface="B Yagut" panose="00000400000000000000" pitchFamily="2" charset="-78"/>
              </a:rPr>
              <a:t> تان باز گردید یا  می خواهید به صفحه </a:t>
            </a:r>
            <a:r>
              <a:rPr lang="en-US" sz="2500" dirty="0">
                <a:solidFill>
                  <a:prstClr val="black"/>
                </a:solidFill>
                <a:latin typeface="Calibri Light" panose="020F0302020204030204"/>
                <a:cs typeface="B Yagut" panose="00000400000000000000" pitchFamily="2" charset="-78"/>
              </a:rPr>
              <a:t>home page</a:t>
            </a:r>
            <a:r>
              <a:rPr lang="ar-SA" sz="2500" dirty="0">
                <a:solidFill>
                  <a:prstClr val="black"/>
                </a:solidFill>
                <a:latin typeface="Calibri Light" panose="020F0302020204030204"/>
                <a:cs typeface="B Yagut" panose="00000400000000000000" pitchFamily="2" charset="-78"/>
              </a:rPr>
              <a:t> بروید </a:t>
            </a:r>
            <a:r>
              <a:rPr lang="ar-SA" sz="2500" dirty="0" smtClean="0">
                <a:solidFill>
                  <a:prstClr val="black"/>
                </a:solidFill>
                <a:latin typeface="Calibri Light" panose="020F0302020204030204"/>
                <a:cs typeface="B Yagut" panose="00000400000000000000" pitchFamily="2" charset="-78"/>
              </a:rPr>
              <a:t>؟</a:t>
            </a:r>
            <a:endParaRPr lang="fa-IR" sz="2500" dirty="0" smtClean="0">
              <a:solidFill>
                <a:prstClr val="black"/>
              </a:solidFill>
              <a:latin typeface="Calibri Light" panose="020F0302020204030204"/>
              <a:cs typeface="B Yagut" panose="00000400000000000000" pitchFamily="2" charset="-78"/>
            </a:endParaRPr>
          </a:p>
          <a:p>
            <a:pPr algn="r" rtl="1"/>
            <a:r>
              <a:rPr lang="fa-IR" sz="2500" dirty="0">
                <a:solidFill>
                  <a:prstClr val="black"/>
                </a:solidFill>
                <a:latin typeface="Calibri Light" panose="020F0302020204030204"/>
                <a:cs typeface="B Yagut" panose="00000400000000000000" pitchFamily="2" charset="-78"/>
              </a:rPr>
              <a:t> </a:t>
            </a:r>
            <a:r>
              <a:rPr lang="fa-IR" sz="2500" dirty="0" smtClean="0">
                <a:solidFill>
                  <a:prstClr val="black"/>
                </a:solidFill>
                <a:latin typeface="Calibri Light" panose="020F0302020204030204"/>
                <a:cs typeface="B Yagut" panose="00000400000000000000" pitchFamily="2" charset="-78"/>
              </a:rPr>
              <a:t> </a:t>
            </a:r>
            <a:r>
              <a:rPr lang="ar-SA" sz="2500" dirty="0">
                <a:solidFill>
                  <a:prstClr val="black"/>
                </a:solidFill>
                <a:latin typeface="Calibri Light" panose="020F0302020204030204"/>
                <a:cs typeface="B Yagut" panose="00000400000000000000" pitchFamily="2" charset="-78"/>
              </a:rPr>
              <a:t>با انتخاب دکمه </a:t>
            </a:r>
            <a:r>
              <a:rPr lang="en-US" sz="2500" dirty="0">
                <a:solidFill>
                  <a:prstClr val="black"/>
                </a:solidFill>
                <a:latin typeface="Calibri Light" panose="020F0302020204030204"/>
                <a:cs typeface="B Yagut" panose="00000400000000000000" pitchFamily="2" charset="-78"/>
              </a:rPr>
              <a:t>Go to home page  </a:t>
            </a:r>
            <a:r>
              <a:rPr lang="fa-IR" sz="2500" dirty="0" smtClean="0">
                <a:solidFill>
                  <a:prstClr val="black"/>
                </a:solidFill>
                <a:latin typeface="Calibri Light" panose="020F0302020204030204"/>
                <a:cs typeface="B Yagut" panose="00000400000000000000" pitchFamily="2" charset="-78"/>
              </a:rPr>
              <a:t> </a:t>
            </a:r>
            <a:r>
              <a:rPr lang="ar-SA" sz="2500" dirty="0" smtClean="0">
                <a:solidFill>
                  <a:prstClr val="black"/>
                </a:solidFill>
                <a:latin typeface="Calibri Light" panose="020F0302020204030204"/>
                <a:cs typeface="B Yagut" panose="00000400000000000000" pitchFamily="2" charset="-78"/>
              </a:rPr>
              <a:t>به </a:t>
            </a:r>
            <a:r>
              <a:rPr lang="ar-SA" sz="2500" dirty="0">
                <a:solidFill>
                  <a:prstClr val="black"/>
                </a:solidFill>
                <a:latin typeface="Calibri Light" panose="020F0302020204030204"/>
                <a:cs typeface="B Yagut" panose="00000400000000000000" pitchFamily="2" charset="-78"/>
              </a:rPr>
              <a:t>صفحه آغازین </a:t>
            </a:r>
            <a:r>
              <a:rPr lang="en-US" sz="2500" dirty="0">
                <a:solidFill>
                  <a:prstClr val="black"/>
                </a:solidFill>
                <a:latin typeface="Calibri Light" panose="020F0302020204030204"/>
                <a:cs typeface="B Yagut" panose="00000400000000000000" pitchFamily="2" charset="-78"/>
              </a:rPr>
              <a:t>IE</a:t>
            </a:r>
            <a:r>
              <a:rPr lang="ar-SA" sz="2500" dirty="0">
                <a:solidFill>
                  <a:prstClr val="black"/>
                </a:solidFill>
                <a:latin typeface="Calibri Light" panose="020F0302020204030204"/>
                <a:cs typeface="B Yagut" panose="00000400000000000000" pitchFamily="2" charset="-78"/>
              </a:rPr>
              <a:t> می رویم و با انتخاب دکمه </a:t>
            </a:r>
            <a:r>
              <a:rPr lang="en-US" sz="2500" dirty="0">
                <a:solidFill>
                  <a:prstClr val="black"/>
                </a:solidFill>
                <a:latin typeface="Calibri Light" panose="020F0302020204030204"/>
                <a:cs typeface="B Yagut" panose="00000400000000000000" pitchFamily="2" charset="-78"/>
              </a:rPr>
              <a:t>Restore last session</a:t>
            </a:r>
            <a:r>
              <a:rPr lang="ar-SA" sz="2500" dirty="0">
                <a:solidFill>
                  <a:prstClr val="black"/>
                </a:solidFill>
                <a:latin typeface="Calibri Light" panose="020F0302020204030204"/>
                <a:cs typeface="B Yagut" panose="00000400000000000000" pitchFamily="2" charset="-78"/>
              </a:rPr>
              <a:t> محتوای صفحه مربوط به لحظه استفاده از </a:t>
            </a:r>
            <a:r>
              <a:rPr lang="en-US" sz="2500" dirty="0">
                <a:solidFill>
                  <a:prstClr val="black"/>
                </a:solidFill>
                <a:latin typeface="Calibri Light" panose="020F0302020204030204"/>
                <a:cs typeface="B Yagut" panose="00000400000000000000" pitchFamily="2" charset="-78"/>
              </a:rPr>
              <a:t>IE</a:t>
            </a:r>
            <a:r>
              <a:rPr lang="ar-SA" sz="2500" dirty="0">
                <a:solidFill>
                  <a:prstClr val="black"/>
                </a:solidFill>
                <a:latin typeface="Calibri Light" panose="020F0302020204030204"/>
                <a:cs typeface="B Yagut" panose="00000400000000000000" pitchFamily="2" charset="-78"/>
              </a:rPr>
              <a:t> را رویت خواهیم کرد</a:t>
            </a:r>
            <a:r>
              <a:rPr lang="fa-IR" sz="2500" dirty="0">
                <a:solidFill>
                  <a:prstClr val="black"/>
                </a:solidFill>
                <a:latin typeface="Calibri Light" panose="020F0302020204030204"/>
                <a:cs typeface="B Yagut" panose="00000400000000000000" pitchFamily="2" charset="-78"/>
              </a:rPr>
              <a:t>شکل(1-28).</a:t>
            </a:r>
            <a:endParaRPr lang="en-US" dirty="0"/>
          </a:p>
        </p:txBody>
      </p:sp>
      <p:sp>
        <p:nvSpPr>
          <p:cNvPr id="4" name="Rectangle 3"/>
          <p:cNvSpPr/>
          <p:nvPr/>
        </p:nvSpPr>
        <p:spPr>
          <a:xfrm>
            <a:off x="6703832" y="378202"/>
            <a:ext cx="4902304" cy="523220"/>
          </a:xfrm>
          <a:prstGeom prst="rect">
            <a:avLst/>
          </a:prstGeom>
        </p:spPr>
        <p:txBody>
          <a:bodyPr wrap="none">
            <a:spAutoFit/>
          </a:bodyPr>
          <a:lstStyle/>
          <a:p>
            <a:pPr marL="457200" indent="-457200" algn="r" rtl="1">
              <a:buFont typeface="Wingdings" panose="05000000000000000000" pitchFamily="2" charset="2"/>
              <a:buChar char="q"/>
            </a:pPr>
            <a:r>
              <a:rPr lang="ar-SA" sz="2800" b="1" dirty="0">
                <a:solidFill>
                  <a:prstClr val="black"/>
                </a:solidFill>
                <a:latin typeface="Calibri Light" panose="020F0302020204030204"/>
                <a:cs typeface="B Nazanin" panose="00000400000000000000" pitchFamily="2" charset="-78"/>
              </a:rPr>
              <a:t>خروج نا خواسته / غیر منتظره از </a:t>
            </a:r>
            <a:r>
              <a:rPr lang="en-US" sz="2800" b="1" dirty="0">
                <a:solidFill>
                  <a:prstClr val="black"/>
                </a:solidFill>
                <a:latin typeface="Calibri Light" panose="020F0302020204030204"/>
                <a:cs typeface="B Nazanin" panose="00000400000000000000" pitchFamily="2" charset="-78"/>
              </a:rPr>
              <a:t>IE</a:t>
            </a:r>
            <a:endParaRPr lang="en-US" dirty="0"/>
          </a:p>
        </p:txBody>
      </p:sp>
      <p:pic>
        <p:nvPicPr>
          <p:cNvPr id="5" name="Picture 4"/>
          <p:cNvPicPr>
            <a:picLocks noChangeAspect="1"/>
          </p:cNvPicPr>
          <p:nvPr/>
        </p:nvPicPr>
        <p:blipFill rotWithShape="1">
          <a:blip r:embed="rId4"/>
          <a:srcRect l="20272" t="31234" r="50403" b="37128"/>
          <a:stretch/>
        </p:blipFill>
        <p:spPr>
          <a:xfrm>
            <a:off x="824458" y="3492708"/>
            <a:ext cx="4871803" cy="29680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6265890" y="5626068"/>
            <a:ext cx="3322522" cy="338554"/>
          </a:xfrm>
          <a:prstGeom prst="rect">
            <a:avLst/>
          </a:prstGeom>
        </p:spPr>
        <p:txBody>
          <a:bodyPr wrap="square">
            <a:spAutoFit/>
          </a:bodyPr>
          <a:lstStyle/>
          <a:p>
            <a:pPr algn="r" rtl="1"/>
            <a:r>
              <a:rPr lang="fa-IR" sz="1600" b="1" dirty="0" smtClean="0">
                <a:solidFill>
                  <a:srgbClr val="2D2D2D"/>
                </a:solidFill>
                <a:latin typeface="Vazir"/>
                <a:ea typeface="Times New Roman" panose="02020603050405020304" pitchFamily="18" charset="0"/>
                <a:cs typeface="B Yagut" panose="00000400000000000000" pitchFamily="2" charset="-78"/>
              </a:rPr>
              <a:t>شکل 1-28- خروج ناخواسته از اینترنت</a:t>
            </a:r>
            <a:endParaRPr lang="fa-IR" sz="1600" b="1" dirty="0">
              <a:cs typeface="B Yagut" panose="00000400000000000000" pitchFamily="2" charset="-78"/>
            </a:endParaRPr>
          </a:p>
        </p:txBody>
      </p: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77122074"/>
      </p:ext>
    </p:extLst>
  </p:cSld>
  <p:clrMapOvr>
    <a:masterClrMapping/>
  </p:clrMapOvr>
  <mc:AlternateContent xmlns:mc="http://schemas.openxmlformats.org/markup-compatibility/2006" xmlns:p14="http://schemas.microsoft.com/office/powerpoint/2010/main">
    <mc:Choice Requires="p14">
      <p:transition spd="slow" p14:dur="2000" advTm="51254"/>
    </mc:Choice>
    <mc:Fallback xmlns="">
      <p:transition spd="slow" advTm="51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02844" y="1528144"/>
            <a:ext cx="10200067" cy="5262979"/>
          </a:xfrm>
          <a:prstGeom prst="rect">
            <a:avLst/>
          </a:prstGeom>
        </p:spPr>
        <p:txBody>
          <a:bodyPr wrap="square">
            <a:spAutoFit/>
          </a:bodyPr>
          <a:lstStyle/>
          <a:p>
            <a:pPr marL="342900" lvl="0" indent="-342900" algn="r" rtl="1">
              <a:buFont typeface="Arial" panose="020B0604020202020204" pitchFamily="34" charset="0"/>
              <a:buChar char="•"/>
            </a:pPr>
            <a:r>
              <a:rPr lang="en-US" sz="2400" b="1" dirty="0">
                <a:cs typeface="B Yagut" panose="00000400000000000000" pitchFamily="2" charset="-78"/>
              </a:rPr>
              <a:t> </a:t>
            </a:r>
            <a:r>
              <a:rPr lang="fa-IR" sz="2400" dirty="0" smtClean="0">
                <a:cs typeface="B Yagut" panose="00000400000000000000" pitchFamily="2" charset="-78"/>
              </a:rPr>
              <a:t> تعریف اینترنت </a:t>
            </a:r>
          </a:p>
          <a:p>
            <a:pPr marL="342900" lvl="0" indent="-342900" algn="r" rtl="1" hangingPunct="0">
              <a:buFont typeface="Arial" panose="020B0604020202020204" pitchFamily="34" charset="0"/>
              <a:buChar char="•"/>
            </a:pPr>
            <a:r>
              <a:rPr lang="fa-IR" sz="2400" dirty="0" smtClean="0">
                <a:cs typeface="B Yagut" panose="00000400000000000000" pitchFamily="2" charset="-78"/>
              </a:rPr>
              <a:t>تعریف شبکه و اهداف شبکه</a:t>
            </a:r>
          </a:p>
          <a:p>
            <a:pPr marL="342900" lvl="0" indent="-342900" algn="r" rtl="1" hangingPunct="0">
              <a:buFont typeface="Arial" panose="020B0604020202020204" pitchFamily="34" charset="0"/>
              <a:buChar char="•"/>
            </a:pPr>
            <a:r>
              <a:rPr lang="fa-IR" sz="2400" dirty="0" smtClean="0">
                <a:cs typeface="B Yagut" panose="00000400000000000000" pitchFamily="2" charset="-78"/>
              </a:rPr>
              <a:t> </a:t>
            </a:r>
            <a:r>
              <a:rPr lang="fa-IR" sz="2400" dirty="0">
                <a:cs typeface="B Yagut" panose="00000400000000000000" pitchFamily="2" charset="-78"/>
              </a:rPr>
              <a:t>تقسیم بندی شبکه از لحاظ مقیاس </a:t>
            </a:r>
            <a:r>
              <a:rPr lang="fa-IR" sz="2400" dirty="0" smtClean="0">
                <a:cs typeface="B Yagut" panose="00000400000000000000" pitchFamily="2" charset="-78"/>
              </a:rPr>
              <a:t>جغرافیایی</a:t>
            </a:r>
          </a:p>
          <a:p>
            <a:pPr marL="342900" lvl="0" indent="-342900" algn="r" rtl="1" hangingPunct="0">
              <a:buFont typeface="Arial" panose="020B0604020202020204" pitchFamily="34" charset="0"/>
              <a:buChar char="•"/>
            </a:pPr>
            <a:r>
              <a:rPr lang="fa-IR" sz="2400" dirty="0" smtClean="0">
                <a:cs typeface="B Yagut" panose="00000400000000000000" pitchFamily="2" charset="-78"/>
              </a:rPr>
              <a:t> </a:t>
            </a:r>
            <a:r>
              <a:rPr lang="fa-IR" sz="2400" dirty="0"/>
              <a:t>روشهای اتصال به اینترنت از طریق مودم </a:t>
            </a:r>
            <a:r>
              <a:rPr lang="fa-IR" sz="2400" dirty="0" smtClean="0"/>
              <a:t>و </a:t>
            </a:r>
            <a:r>
              <a:rPr lang="en-US" sz="2400" dirty="0" smtClean="0"/>
              <a:t>ADSL</a:t>
            </a:r>
            <a:endParaRPr lang="fa-IR" sz="2400" dirty="0" smtClean="0">
              <a:cs typeface="B Yagut" panose="00000400000000000000" pitchFamily="2" charset="-78"/>
            </a:endParaRPr>
          </a:p>
          <a:p>
            <a:pPr marL="342900" indent="-342900" algn="r" rtl="1" hangingPunct="0">
              <a:buFont typeface="Arial" panose="020B0604020202020204" pitchFamily="34" charset="0"/>
              <a:buChar char="•"/>
            </a:pPr>
            <a:r>
              <a:rPr lang="fa-IR" sz="2400" dirty="0">
                <a:cs typeface="B Yagut" panose="00000400000000000000" pitchFamily="2" charset="-78"/>
              </a:rPr>
              <a:t>درک مفاهیم </a:t>
            </a:r>
            <a:r>
              <a:rPr lang="en-US" sz="2400" dirty="0">
                <a:cs typeface="B Yagut" panose="00000400000000000000" pitchFamily="2" charset="-78"/>
              </a:rPr>
              <a:t>HTTP </a:t>
            </a:r>
            <a:r>
              <a:rPr lang="fa-IR" sz="2400" dirty="0">
                <a:cs typeface="B Yagut" panose="00000400000000000000" pitchFamily="2" charset="-78"/>
              </a:rPr>
              <a:t> -</a:t>
            </a:r>
            <a:r>
              <a:rPr lang="en-US" sz="2400" dirty="0">
                <a:cs typeface="B Yagut" panose="00000400000000000000" pitchFamily="2" charset="-78"/>
              </a:rPr>
              <a:t>URL- </a:t>
            </a:r>
            <a:r>
              <a:rPr lang="en-US" sz="2400" dirty="0" smtClean="0">
                <a:cs typeface="B Yagut" panose="00000400000000000000" pitchFamily="2" charset="-78"/>
              </a:rPr>
              <a:t>ISP </a:t>
            </a:r>
            <a:endParaRPr lang="fa-IR" sz="2400" dirty="0" smtClean="0">
              <a:cs typeface="B Yagut" panose="00000400000000000000" pitchFamily="2" charset="-78"/>
            </a:endParaRPr>
          </a:p>
          <a:p>
            <a:pPr marL="342900" indent="-342900" algn="r" rtl="1" hangingPunct="0">
              <a:buFont typeface="Arial" panose="020B0604020202020204" pitchFamily="34" charset="0"/>
              <a:buChar char="•"/>
            </a:pPr>
            <a:r>
              <a:rPr lang="fa-IR" sz="2400" dirty="0" smtClean="0"/>
              <a:t>مودم و اتصالات </a:t>
            </a:r>
          </a:p>
          <a:p>
            <a:pPr marL="342900" indent="-342900" algn="r" rtl="1" hangingPunct="0">
              <a:buFont typeface="Arial" panose="020B0604020202020204" pitchFamily="34" charset="0"/>
              <a:buChar char="•"/>
            </a:pPr>
            <a:r>
              <a:rPr lang="fa-IR" sz="2400" dirty="0" smtClean="0"/>
              <a:t>روشهای اتصالات به اینترنت</a:t>
            </a:r>
          </a:p>
          <a:p>
            <a:pPr marL="342900" indent="-342900" algn="r" rtl="1" hangingPunct="0">
              <a:buFont typeface="Arial" panose="020B0604020202020204" pitchFamily="34" charset="0"/>
              <a:buChar char="•"/>
            </a:pPr>
            <a:r>
              <a:rPr lang="fa-IR" sz="2400" dirty="0" smtClean="0"/>
              <a:t>جستجو در اینترنت</a:t>
            </a:r>
          </a:p>
          <a:p>
            <a:pPr marL="342900" indent="-342900" algn="r" rtl="1" hangingPunct="0">
              <a:buFont typeface="Arial" panose="020B0604020202020204" pitchFamily="34" charset="0"/>
              <a:buChar char="•"/>
            </a:pPr>
            <a:r>
              <a:rPr lang="fa-IR" sz="2400" dirty="0" smtClean="0"/>
              <a:t>نمایش نتیجه جستجو موتور </a:t>
            </a:r>
          </a:p>
          <a:p>
            <a:pPr marL="342900" indent="-342900" algn="r" rtl="1" hangingPunct="0">
              <a:buFont typeface="Arial" panose="020B0604020202020204" pitchFamily="34" charset="0"/>
              <a:buChar char="•"/>
            </a:pPr>
            <a:r>
              <a:rPr lang="fa-IR" sz="2400" dirty="0" smtClean="0"/>
              <a:t>درک استفاده موتور جستجو</a:t>
            </a:r>
            <a:endParaRPr lang="en-US" sz="2400" dirty="0" smtClean="0"/>
          </a:p>
          <a:p>
            <a:pPr marL="342900" indent="-342900" algn="r" rtl="1" hangingPunct="0">
              <a:buFont typeface="Arial" panose="020B0604020202020204" pitchFamily="34" charset="0"/>
              <a:buChar char="•"/>
            </a:pPr>
            <a:r>
              <a:rPr lang="fa-IR" sz="2400" dirty="0" smtClean="0"/>
              <a:t>محیط کاری</a:t>
            </a:r>
            <a:r>
              <a:rPr lang="en-US" sz="2400" dirty="0" smtClean="0"/>
              <a:t> IE</a:t>
            </a:r>
            <a:r>
              <a:rPr lang="fa-IR" sz="2400" dirty="0" smtClean="0"/>
              <a:t> </a:t>
            </a:r>
            <a:r>
              <a:rPr lang="fa-IR" sz="2300" dirty="0">
                <a:solidFill>
                  <a:prstClr val="black"/>
                </a:solidFill>
                <a:cs typeface="B Yagut" panose="00000400000000000000" pitchFamily="2" charset="-78"/>
              </a:rPr>
              <a:t>(</a:t>
            </a:r>
            <a:r>
              <a:rPr lang="en-US" sz="2300" dirty="0">
                <a:solidFill>
                  <a:prstClr val="black"/>
                </a:solidFill>
                <a:cs typeface="B Yagut" panose="00000400000000000000" pitchFamily="2" charset="-78"/>
              </a:rPr>
              <a:t>Explorer</a:t>
            </a:r>
            <a:r>
              <a:rPr lang="fa-IR" sz="2300" dirty="0">
                <a:solidFill>
                  <a:prstClr val="black"/>
                </a:solidFill>
                <a:cs typeface="B Yagut" panose="00000400000000000000" pitchFamily="2" charset="-78"/>
              </a:rPr>
              <a:t> </a:t>
            </a:r>
            <a:r>
              <a:rPr lang="en-US" sz="2300" dirty="0">
                <a:solidFill>
                  <a:prstClr val="black"/>
                </a:solidFill>
                <a:cs typeface="B Yagut" panose="00000400000000000000" pitchFamily="2" charset="-78"/>
              </a:rPr>
              <a:t>Internet</a:t>
            </a:r>
            <a:r>
              <a:rPr lang="fa-IR" sz="2300" dirty="0">
                <a:solidFill>
                  <a:prstClr val="black"/>
                </a:solidFill>
                <a:cs typeface="B Yagut" panose="00000400000000000000" pitchFamily="2" charset="-78"/>
              </a:rPr>
              <a:t> ) </a:t>
            </a:r>
            <a:endParaRPr lang="fa-IR" sz="2400" dirty="0" smtClean="0"/>
          </a:p>
          <a:p>
            <a:pPr marL="342900" indent="-342900" algn="r" rtl="1" hangingPunct="0">
              <a:buFont typeface="Arial" panose="020B0604020202020204" pitchFamily="34" charset="0"/>
              <a:buChar char="•"/>
            </a:pPr>
            <a:endParaRPr lang="fa-IR" sz="2400" dirty="0" smtClean="0"/>
          </a:p>
          <a:p>
            <a:pPr marL="342900" indent="-342900" algn="r" rtl="1" hangingPunct="0">
              <a:buFont typeface="Arial" panose="020B0604020202020204" pitchFamily="34" charset="0"/>
              <a:buChar char="•"/>
            </a:pPr>
            <a:endParaRPr lang="fa-IR" sz="2400" dirty="0" smtClean="0"/>
          </a:p>
          <a:p>
            <a:pPr marL="342900" indent="-342900" algn="r" rtl="1" hangingPunct="0">
              <a:buFont typeface="Arial" panose="020B0604020202020204" pitchFamily="34" charset="0"/>
              <a:buChar char="•"/>
            </a:pPr>
            <a:endParaRPr lang="en-US" sz="2400" dirty="0"/>
          </a:p>
        </p:txBody>
      </p:sp>
      <p:sp>
        <p:nvSpPr>
          <p:cNvPr id="5" name="Title 1"/>
          <p:cNvSpPr txBox="1">
            <a:spLocks/>
          </p:cNvSpPr>
          <p:nvPr/>
        </p:nvSpPr>
        <p:spPr>
          <a:xfrm>
            <a:off x="945078" y="498763"/>
            <a:ext cx="10515600" cy="60246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sz="3200" b="1" smtClean="0">
                <a:cs typeface="B Yagut" panose="00000400000000000000" pitchFamily="2" charset="-78"/>
              </a:rPr>
              <a:t>فهرست </a:t>
            </a:r>
            <a:endParaRPr lang="fa-IR" sz="3200" b="1" dirty="0">
              <a:cs typeface="B Yagut" panose="00000400000000000000" pitchFamily="2"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56170065"/>
      </p:ext>
    </p:extLst>
  </p:cSld>
  <p:clrMapOvr>
    <a:masterClrMapping/>
  </p:clrMapOvr>
  <mc:AlternateContent xmlns:mc="http://schemas.openxmlformats.org/markup-compatibility/2006" xmlns:p14="http://schemas.microsoft.com/office/powerpoint/2010/main">
    <mc:Choice Requires="p14">
      <p:transition spd="slow" p14:dur="2000" advTm="1128"/>
    </mc:Choice>
    <mc:Fallback xmlns="">
      <p:transition spd="slow" advTm="1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586" y="880276"/>
            <a:ext cx="10959661" cy="1585700"/>
          </a:xfrm>
        </p:spPr>
        <p:txBody>
          <a:bodyPr>
            <a:noAutofit/>
          </a:bodyPr>
          <a:lstStyle/>
          <a:p>
            <a:pPr algn="r" rtl="1"/>
            <a:r>
              <a:rPr lang="en-US" sz="2400" dirty="0">
                <a:cs typeface="B Nazanin" panose="00000400000000000000" pitchFamily="2" charset="-78"/>
              </a:rPr>
              <a:t/>
            </a:r>
            <a:br>
              <a:rPr lang="en-US" sz="2400" dirty="0">
                <a:cs typeface="B Nazanin" panose="00000400000000000000" pitchFamily="2" charset="-78"/>
              </a:rPr>
            </a:br>
            <a:r>
              <a:rPr lang="ar-SA" sz="2500" dirty="0">
                <a:cs typeface="B Nazanin" panose="00000400000000000000" pitchFamily="2" charset="-78"/>
              </a:rPr>
              <a:t>با زدن کلید ضربدر قرمز رنگ </a:t>
            </a:r>
            <a:r>
              <a:rPr lang="fa-IR" sz="2500" dirty="0" smtClean="0">
                <a:cs typeface="B Nazanin" panose="00000400000000000000" pitchFamily="2" charset="-78"/>
              </a:rPr>
              <a:t>، </a:t>
            </a:r>
            <a:r>
              <a:rPr lang="ar-SA" sz="2500" dirty="0" smtClean="0">
                <a:cs typeface="B Nazanin" panose="00000400000000000000" pitchFamily="2" charset="-78"/>
              </a:rPr>
              <a:t>سمت </a:t>
            </a:r>
            <a:r>
              <a:rPr lang="ar-SA" sz="2500" dirty="0">
                <a:cs typeface="B Nazanin" panose="00000400000000000000" pitchFamily="2" charset="-78"/>
              </a:rPr>
              <a:t>راست بالای پنجره </a:t>
            </a:r>
            <a:r>
              <a:rPr lang="en-US" sz="2500" dirty="0">
                <a:cs typeface="B Nazanin" panose="00000400000000000000" pitchFamily="2" charset="-78"/>
              </a:rPr>
              <a:t> </a:t>
            </a:r>
            <a:r>
              <a:rPr lang="en-US" sz="2500" dirty="0" smtClean="0">
                <a:cs typeface="B Nazanin" panose="00000400000000000000" pitchFamily="2" charset="-78"/>
              </a:rPr>
              <a:t> IE </a:t>
            </a:r>
            <a:r>
              <a:rPr lang="ar-SA" sz="2500" dirty="0" smtClean="0">
                <a:cs typeface="B Nazanin" panose="00000400000000000000" pitchFamily="2" charset="-78"/>
              </a:rPr>
              <a:t>یا </a:t>
            </a:r>
            <a:r>
              <a:rPr lang="ar-SA" sz="2500" dirty="0">
                <a:cs typeface="B Nazanin" panose="00000400000000000000" pitchFamily="2" charset="-78"/>
              </a:rPr>
              <a:t>انتخاب گزینه </a:t>
            </a:r>
            <a:r>
              <a:rPr lang="en-US" sz="2500" dirty="0">
                <a:cs typeface="B Nazanin" panose="00000400000000000000" pitchFamily="2" charset="-78"/>
              </a:rPr>
              <a:t>Exit</a:t>
            </a:r>
            <a:r>
              <a:rPr lang="ar-SA" sz="2500" dirty="0">
                <a:cs typeface="B Nazanin" panose="00000400000000000000" pitchFamily="2" charset="-78"/>
              </a:rPr>
              <a:t> از منوی </a:t>
            </a:r>
            <a:r>
              <a:rPr lang="en-US" sz="2500" dirty="0" smtClean="0">
                <a:cs typeface="B Nazanin" panose="00000400000000000000" pitchFamily="2" charset="-78"/>
              </a:rPr>
              <a:t>File</a:t>
            </a:r>
            <a:r>
              <a:rPr lang="fa-IR" sz="2500" dirty="0" smtClean="0">
                <a:cs typeface="B Nazanin" panose="00000400000000000000" pitchFamily="2" charset="-78"/>
              </a:rPr>
              <a:t>،</a:t>
            </a:r>
            <a:r>
              <a:rPr lang="ar-SA" sz="2500" dirty="0" smtClean="0">
                <a:cs typeface="B Nazanin" panose="00000400000000000000" pitchFamily="2" charset="-78"/>
              </a:rPr>
              <a:t> </a:t>
            </a:r>
            <a:r>
              <a:rPr lang="ar-SA" sz="2500" dirty="0">
                <a:cs typeface="B Nazanin" panose="00000400000000000000" pitchFamily="2" charset="-78"/>
              </a:rPr>
              <a:t>پنجره ای با این سؤال که آیا می خواهید از تمام سربرگ ها یا سربرگ جاری خارج شوید، ظاهر می شود. اگر دکمه </a:t>
            </a:r>
            <a:r>
              <a:rPr lang="en-US" sz="2500" dirty="0">
                <a:cs typeface="B Nazanin" panose="00000400000000000000" pitchFamily="2" charset="-78"/>
              </a:rPr>
              <a:t>Close all tabs</a:t>
            </a:r>
            <a:r>
              <a:rPr lang="ar-SA" sz="2500" dirty="0">
                <a:cs typeface="B Nazanin" panose="00000400000000000000" pitchFamily="2" charset="-78"/>
              </a:rPr>
              <a:t> را انتخاب کنیم کل  پنجره بسته شده و اگر </a:t>
            </a:r>
            <a:r>
              <a:rPr lang="en-US" sz="2500" dirty="0">
                <a:cs typeface="B Nazanin" panose="00000400000000000000" pitchFamily="2" charset="-78"/>
              </a:rPr>
              <a:t>Close Current tab</a:t>
            </a:r>
            <a:r>
              <a:rPr lang="ar-SA" sz="2500" dirty="0">
                <a:cs typeface="B Nazanin" panose="00000400000000000000" pitchFamily="2" charset="-78"/>
              </a:rPr>
              <a:t> را برگزینیم فقط صفحه شامل سر برگ جاری (فعال) بسته می شود</a:t>
            </a:r>
            <a:r>
              <a:rPr lang="ar-SA" sz="2500" dirty="0" smtClean="0">
                <a:cs typeface="B Nazanin" panose="00000400000000000000" pitchFamily="2" charset="-78"/>
              </a:rPr>
              <a:t>.</a:t>
            </a:r>
            <a:r>
              <a:rPr lang="fa-IR" sz="2500" dirty="0">
                <a:cs typeface="B Nazanin" panose="00000400000000000000" pitchFamily="2" charset="-78"/>
              </a:rPr>
              <a:t> </a:t>
            </a:r>
            <a:r>
              <a:rPr lang="fa-IR" sz="2500" dirty="0" smtClean="0">
                <a:cs typeface="B Nazanin" panose="00000400000000000000" pitchFamily="2" charset="-78"/>
              </a:rPr>
              <a:t>شکل(1-29).</a:t>
            </a:r>
            <a:r>
              <a:rPr lang="en-US" sz="2400" dirty="0">
                <a:cs typeface="B Nazanin" panose="00000400000000000000" pitchFamily="2" charset="-78"/>
              </a:rPr>
              <a:t/>
            </a:r>
            <a:br>
              <a:rPr lang="en-US" sz="2400" dirty="0">
                <a:cs typeface="B Nazanin" panose="00000400000000000000" pitchFamily="2" charset="-78"/>
              </a:rPr>
            </a:br>
            <a:endParaRPr lang="en-US" sz="2400" dirty="0">
              <a:cs typeface="B Nazanin" panose="00000400000000000000" pitchFamily="2" charset="-78"/>
            </a:endParaRPr>
          </a:p>
        </p:txBody>
      </p:sp>
      <p:grpSp>
        <p:nvGrpSpPr>
          <p:cNvPr id="10" name="Group 9"/>
          <p:cNvGrpSpPr/>
          <p:nvPr/>
        </p:nvGrpSpPr>
        <p:grpSpPr>
          <a:xfrm>
            <a:off x="1061574" y="2878110"/>
            <a:ext cx="6448498" cy="3085767"/>
            <a:chOff x="1046584" y="2394201"/>
            <a:chExt cx="7110898" cy="3614647"/>
          </a:xfrm>
        </p:grpSpPr>
        <p:grpSp>
          <p:nvGrpSpPr>
            <p:cNvPr id="6" name="Group 5"/>
            <p:cNvGrpSpPr/>
            <p:nvPr/>
          </p:nvGrpSpPr>
          <p:grpSpPr>
            <a:xfrm>
              <a:off x="1046584" y="2394201"/>
              <a:ext cx="7110898" cy="3614647"/>
              <a:chOff x="62998" y="2058701"/>
              <a:chExt cx="9331037" cy="4989858"/>
            </a:xfrm>
          </p:grpSpPr>
          <p:pic>
            <p:nvPicPr>
              <p:cNvPr id="3" name="Picture 2"/>
              <p:cNvPicPr>
                <a:picLocks noChangeAspect="1"/>
              </p:cNvPicPr>
              <p:nvPr/>
            </p:nvPicPr>
            <p:blipFill rotWithShape="1">
              <a:blip r:embed="rId4"/>
              <a:srcRect b="5303"/>
              <a:stretch/>
            </p:blipFill>
            <p:spPr>
              <a:xfrm>
                <a:off x="62998" y="2058701"/>
                <a:ext cx="9331037" cy="49898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Up Arrow 3"/>
              <p:cNvSpPr/>
              <p:nvPr/>
            </p:nvSpPr>
            <p:spPr>
              <a:xfrm>
                <a:off x="8964543" y="2254664"/>
                <a:ext cx="429491" cy="761567"/>
              </a:xfrm>
              <a:prstGeom prst="upArrow">
                <a:avLst/>
              </a:prstGeom>
              <a:solidFill>
                <a:srgbClr val="2109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grpSp>
        <p:sp>
          <p:nvSpPr>
            <p:cNvPr id="5" name="Right Arrow 4"/>
            <p:cNvSpPr/>
            <p:nvPr/>
          </p:nvSpPr>
          <p:spPr>
            <a:xfrm>
              <a:off x="2712084" y="4041909"/>
              <a:ext cx="915536" cy="381237"/>
            </a:xfrm>
            <a:prstGeom prst="rightArrow">
              <a:avLst/>
            </a:prstGeom>
            <a:solidFill>
              <a:srgbClr val="180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grpSp>
      <p:sp>
        <p:nvSpPr>
          <p:cNvPr id="7" name="Rectangle 6"/>
          <p:cNvSpPr/>
          <p:nvPr/>
        </p:nvSpPr>
        <p:spPr>
          <a:xfrm>
            <a:off x="2474513" y="6330993"/>
            <a:ext cx="3046283" cy="338554"/>
          </a:xfrm>
          <a:prstGeom prst="rect">
            <a:avLst/>
          </a:prstGeom>
        </p:spPr>
        <p:txBody>
          <a:bodyPr wrap="square">
            <a:spAutoFit/>
          </a:bodyPr>
          <a:lstStyle/>
          <a:p>
            <a:pPr algn="r" rtl="1"/>
            <a:r>
              <a:rPr lang="fa-IR" sz="1600" b="1" dirty="0" smtClean="0">
                <a:solidFill>
                  <a:srgbClr val="2D2D2D"/>
                </a:solidFill>
                <a:latin typeface="Vazir"/>
                <a:ea typeface="Times New Roman" panose="02020603050405020304" pitchFamily="18" charset="0"/>
                <a:cs typeface="B Yagut" panose="00000400000000000000" pitchFamily="2" charset="-78"/>
              </a:rPr>
              <a:t>شکل 1-29-خروج </a:t>
            </a:r>
            <a:r>
              <a:rPr lang="en-US" sz="1600" b="1" dirty="0" smtClean="0">
                <a:solidFill>
                  <a:srgbClr val="2D2D2D"/>
                </a:solidFill>
                <a:latin typeface="Vazir"/>
                <a:ea typeface="Times New Roman" panose="02020603050405020304" pitchFamily="18" charset="0"/>
                <a:cs typeface="B Yagut" panose="00000400000000000000" pitchFamily="2" charset="-78"/>
              </a:rPr>
              <a:t>IE</a:t>
            </a:r>
            <a:endParaRPr lang="fa-IR" sz="1600" b="1" dirty="0">
              <a:cs typeface="B Yagut" panose="00000400000000000000" pitchFamily="2" charset="-78"/>
            </a:endParaRPr>
          </a:p>
        </p:txBody>
      </p:sp>
      <p:sp>
        <p:nvSpPr>
          <p:cNvPr id="9" name="Rectangle 8"/>
          <p:cNvSpPr/>
          <p:nvPr/>
        </p:nvSpPr>
        <p:spPr>
          <a:xfrm>
            <a:off x="10141847" y="346836"/>
            <a:ext cx="1672253" cy="461665"/>
          </a:xfrm>
          <a:prstGeom prst="rect">
            <a:avLst/>
          </a:prstGeom>
        </p:spPr>
        <p:txBody>
          <a:bodyPr wrap="none">
            <a:spAutoFit/>
          </a:bodyPr>
          <a:lstStyle/>
          <a:p>
            <a:pPr marL="342900" indent="-342900" algn="r" rtl="1">
              <a:buFont typeface="Wingdings" panose="05000000000000000000" pitchFamily="2" charset="2"/>
              <a:buChar char="q"/>
            </a:pPr>
            <a:r>
              <a:rPr lang="ar-SA" sz="2400" b="1" dirty="0">
                <a:solidFill>
                  <a:prstClr val="black"/>
                </a:solidFill>
                <a:latin typeface="Calibri Light" panose="020F0302020204030204"/>
                <a:cs typeface="B Nazanin" panose="00000400000000000000" pitchFamily="2" charset="-78"/>
              </a:rPr>
              <a:t>خروج از </a:t>
            </a:r>
            <a:r>
              <a:rPr lang="en-US" sz="2400" b="1" dirty="0">
                <a:solidFill>
                  <a:prstClr val="black"/>
                </a:solidFill>
                <a:latin typeface="Calibri Light" panose="020F0302020204030204"/>
                <a:cs typeface="B Nazanin" panose="00000400000000000000" pitchFamily="2" charset="-78"/>
              </a:rPr>
              <a:t>IE</a:t>
            </a:r>
            <a:endParaRPr lang="en-US" dirty="0"/>
          </a:p>
        </p:txBody>
      </p:sp>
      <p:pic>
        <p:nvPicPr>
          <p:cNvPr id="18" name="Audio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26456608"/>
      </p:ext>
    </p:extLst>
  </p:cSld>
  <p:clrMapOvr>
    <a:masterClrMapping/>
  </p:clrMapOvr>
  <mc:AlternateContent xmlns:mc="http://schemas.openxmlformats.org/markup-compatibility/2006" xmlns:p14="http://schemas.microsoft.com/office/powerpoint/2010/main">
    <mc:Choice Requires="p14">
      <p:transition spd="slow" p14:dur="2000" advTm="39018"/>
    </mc:Choice>
    <mc:Fallback xmlns="">
      <p:transition spd="slow" advTm="39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237408" y="339460"/>
            <a:ext cx="2044150" cy="477054"/>
          </a:xfrm>
          <a:prstGeom prst="rect">
            <a:avLst/>
          </a:prstGeom>
          <a:solidFill>
            <a:srgbClr val="92D050">
              <a:alpha val="9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rtlCol="0" anchor="ctr">
            <a:spAutoFit/>
          </a:bodyPr>
          <a:lstStyle/>
          <a:p>
            <a:pPr algn="ctr" rtl="1">
              <a:spcBef>
                <a:spcPct val="0"/>
              </a:spcBef>
            </a:pPr>
            <a:r>
              <a:rPr lang="ar-SA" sz="2500" b="1" dirty="0">
                <a:solidFill>
                  <a:prstClr val="black"/>
                </a:solidFill>
                <a:cs typeface="B Yagut" panose="00000400000000000000" pitchFamily="2" charset="-78"/>
              </a:rPr>
              <a:t>آزﻣﻮن ﻧﻈﺮي</a:t>
            </a:r>
            <a:endParaRPr lang="en-US" sz="2500" b="1" dirty="0">
              <a:solidFill>
                <a:prstClr val="black"/>
              </a:solidFill>
              <a:cs typeface="B Yagut" panose="00000400000000000000" pitchFamily="2" charset="-78"/>
            </a:endParaRPr>
          </a:p>
        </p:txBody>
      </p:sp>
      <p:sp>
        <p:nvSpPr>
          <p:cNvPr id="4" name="Rectangle 3"/>
          <p:cNvSpPr/>
          <p:nvPr/>
        </p:nvSpPr>
        <p:spPr>
          <a:xfrm>
            <a:off x="1330036" y="944372"/>
            <a:ext cx="10094026" cy="2031838"/>
          </a:xfrm>
          <a:prstGeom prst="rect">
            <a:avLst/>
          </a:prstGeom>
        </p:spPr>
        <p:txBody>
          <a:bodyPr wrap="square">
            <a:spAutoFit/>
          </a:bodyPr>
          <a:lstStyle/>
          <a:p>
            <a:pPr lvl="0" algn="r" rtl="1">
              <a:lnSpc>
                <a:spcPct val="90000"/>
              </a:lnSpc>
              <a:spcBef>
                <a:spcPts val="1000"/>
              </a:spcBef>
            </a:pPr>
            <a:r>
              <a:rPr lang="fa-IR" sz="2000" b="1" dirty="0" smtClean="0">
                <a:solidFill>
                  <a:prstClr val="black"/>
                </a:solidFill>
                <a:cs typeface="B Yagut" panose="00000400000000000000" pitchFamily="2" charset="-78"/>
              </a:rPr>
              <a:t>1-  اینترنت راتعریف کنید.</a:t>
            </a:r>
          </a:p>
          <a:p>
            <a:pPr lvl="0" algn="r" rtl="1">
              <a:lnSpc>
                <a:spcPct val="90000"/>
              </a:lnSpc>
              <a:spcBef>
                <a:spcPts val="1000"/>
              </a:spcBef>
            </a:pPr>
            <a:r>
              <a:rPr lang="fa-IR" sz="2000" b="1" dirty="0" smtClean="0">
                <a:solidFill>
                  <a:prstClr val="black"/>
                </a:solidFill>
                <a:cs typeface="B Yagut" panose="00000400000000000000" pitchFamily="2" charset="-78"/>
              </a:rPr>
              <a:t>2- شبکه را تعریف واهداف </a:t>
            </a:r>
            <a:r>
              <a:rPr lang="fa-IR" sz="2000" b="1" dirty="0">
                <a:solidFill>
                  <a:prstClr val="black"/>
                </a:solidFill>
                <a:cs typeface="B Yagut" panose="00000400000000000000" pitchFamily="2" charset="-78"/>
              </a:rPr>
              <a:t>شبکه را نام </a:t>
            </a:r>
            <a:r>
              <a:rPr lang="fa-IR" sz="2000" b="1" dirty="0" smtClean="0">
                <a:solidFill>
                  <a:prstClr val="black"/>
                </a:solidFill>
                <a:cs typeface="B Yagut" panose="00000400000000000000" pitchFamily="2" charset="-78"/>
              </a:rPr>
              <a:t>ببرید</a:t>
            </a:r>
            <a:r>
              <a:rPr lang="fa-IR" sz="2000" b="1" dirty="0">
                <a:solidFill>
                  <a:prstClr val="black"/>
                </a:solidFill>
                <a:cs typeface="B Yagut" panose="00000400000000000000" pitchFamily="2" charset="-78"/>
              </a:rPr>
              <a:t>.</a:t>
            </a:r>
          </a:p>
          <a:p>
            <a:pPr lvl="0" algn="r" rtl="1">
              <a:lnSpc>
                <a:spcPct val="90000"/>
              </a:lnSpc>
              <a:spcBef>
                <a:spcPts val="1000"/>
              </a:spcBef>
            </a:pPr>
            <a:r>
              <a:rPr lang="fa-IR" sz="2000" b="1" dirty="0" smtClean="0">
                <a:solidFill>
                  <a:prstClr val="black"/>
                </a:solidFill>
                <a:cs typeface="B Yagut" panose="00000400000000000000" pitchFamily="2" charset="-78"/>
              </a:rPr>
              <a:t>3-انواع  روشهای </a:t>
            </a:r>
            <a:r>
              <a:rPr lang="fa-IR" sz="2000" b="1" dirty="0">
                <a:solidFill>
                  <a:prstClr val="black"/>
                </a:solidFill>
                <a:cs typeface="B Yagut" panose="00000400000000000000" pitchFamily="2" charset="-78"/>
              </a:rPr>
              <a:t>اتصال به اینترنت </a:t>
            </a:r>
            <a:r>
              <a:rPr lang="fa-IR" sz="2000" b="1" dirty="0" smtClean="0">
                <a:solidFill>
                  <a:prstClr val="black"/>
                </a:solidFill>
                <a:cs typeface="B Yagut" panose="00000400000000000000" pitchFamily="2" charset="-78"/>
              </a:rPr>
              <a:t>واتصال از </a:t>
            </a:r>
            <a:r>
              <a:rPr lang="fa-IR" sz="2000" b="1" dirty="0">
                <a:solidFill>
                  <a:prstClr val="black"/>
                </a:solidFill>
                <a:cs typeface="B Yagut" panose="00000400000000000000" pitchFamily="2" charset="-78"/>
              </a:rPr>
              <a:t>طریق </a:t>
            </a:r>
            <a:r>
              <a:rPr lang="en-US" sz="2000" b="1" dirty="0" smtClean="0">
                <a:solidFill>
                  <a:prstClr val="black"/>
                </a:solidFill>
                <a:cs typeface="B Yagut" panose="00000400000000000000" pitchFamily="2" charset="-78"/>
              </a:rPr>
              <a:t>ADSL</a:t>
            </a:r>
            <a:r>
              <a:rPr lang="fa-IR" sz="2000" b="1" dirty="0" smtClean="0">
                <a:solidFill>
                  <a:prstClr val="black"/>
                </a:solidFill>
                <a:cs typeface="B Yagut" panose="00000400000000000000" pitchFamily="2" charset="-78"/>
              </a:rPr>
              <a:t> را </a:t>
            </a:r>
            <a:r>
              <a:rPr lang="fa-IR" sz="2000" b="1" dirty="0">
                <a:solidFill>
                  <a:prstClr val="black"/>
                </a:solidFill>
                <a:cs typeface="B Yagut" panose="00000400000000000000" pitchFamily="2" charset="-78"/>
              </a:rPr>
              <a:t>توضیح </a:t>
            </a:r>
            <a:r>
              <a:rPr lang="fa-IR" sz="2000" b="1" dirty="0" smtClean="0">
                <a:solidFill>
                  <a:prstClr val="black"/>
                </a:solidFill>
                <a:cs typeface="B Yagut" panose="00000400000000000000" pitchFamily="2" charset="-78"/>
              </a:rPr>
              <a:t>دهید</a:t>
            </a:r>
            <a:r>
              <a:rPr lang="fa-IR" sz="2000" b="1" dirty="0">
                <a:solidFill>
                  <a:prstClr val="black"/>
                </a:solidFill>
                <a:cs typeface="B Yagut" panose="00000400000000000000" pitchFamily="2" charset="-78"/>
              </a:rPr>
              <a:t>.</a:t>
            </a:r>
          </a:p>
          <a:p>
            <a:pPr lvl="0" algn="r" rtl="1">
              <a:lnSpc>
                <a:spcPct val="90000"/>
              </a:lnSpc>
              <a:spcBef>
                <a:spcPts val="1000"/>
              </a:spcBef>
            </a:pPr>
            <a:r>
              <a:rPr lang="fa-IR" sz="2000" b="1" dirty="0" smtClean="0">
                <a:solidFill>
                  <a:prstClr val="black"/>
                </a:solidFill>
                <a:cs typeface="B Yagut" panose="00000400000000000000" pitchFamily="2" charset="-78"/>
              </a:rPr>
              <a:t>4-</a:t>
            </a:r>
            <a:r>
              <a:rPr lang="ar-SA" sz="2300" dirty="0">
                <a:solidFill>
                  <a:prstClr val="black"/>
                </a:solidFill>
                <a:cs typeface="B Yagut" panose="00000400000000000000" pitchFamily="2" charset="-78"/>
              </a:rPr>
              <a:t>کاربردها و امکانات پایه مرور گر </a:t>
            </a:r>
            <a:r>
              <a:rPr lang="en-US" sz="2300" dirty="0">
                <a:solidFill>
                  <a:prstClr val="black"/>
                </a:solidFill>
                <a:cs typeface="B Yagut" panose="00000400000000000000" pitchFamily="2" charset="-78"/>
              </a:rPr>
              <a:t>IE</a:t>
            </a:r>
            <a:r>
              <a:rPr lang="ar-SA" sz="2300" dirty="0">
                <a:solidFill>
                  <a:prstClr val="black"/>
                </a:solidFill>
                <a:cs typeface="B Yagut" panose="00000400000000000000" pitchFamily="2" charset="-78"/>
              </a:rPr>
              <a:t> </a:t>
            </a:r>
            <a:r>
              <a:rPr lang="fa-IR" sz="2300" dirty="0">
                <a:solidFill>
                  <a:prstClr val="black"/>
                </a:solidFill>
                <a:cs typeface="B Yagut" panose="00000400000000000000" pitchFamily="2" charset="-78"/>
              </a:rPr>
              <a:t>( </a:t>
            </a:r>
            <a:r>
              <a:rPr lang="en-US" sz="2300" dirty="0">
                <a:solidFill>
                  <a:prstClr val="black"/>
                </a:solidFill>
                <a:cs typeface="B Yagut" panose="00000400000000000000" pitchFamily="2" charset="-78"/>
              </a:rPr>
              <a:t>Internet</a:t>
            </a:r>
            <a:r>
              <a:rPr lang="fa-IR" sz="2300" dirty="0">
                <a:solidFill>
                  <a:prstClr val="black"/>
                </a:solidFill>
                <a:cs typeface="B Yagut" panose="00000400000000000000" pitchFamily="2" charset="-78"/>
              </a:rPr>
              <a:t> </a:t>
            </a:r>
            <a:r>
              <a:rPr lang="en-US" sz="2300" dirty="0">
                <a:solidFill>
                  <a:prstClr val="black"/>
                </a:solidFill>
                <a:cs typeface="B Yagut" panose="00000400000000000000" pitchFamily="2" charset="-78"/>
              </a:rPr>
              <a:t> Explorer</a:t>
            </a:r>
            <a:r>
              <a:rPr lang="fa-IR" sz="2300" dirty="0">
                <a:solidFill>
                  <a:prstClr val="black"/>
                </a:solidFill>
                <a:cs typeface="B Yagut" panose="00000400000000000000" pitchFamily="2" charset="-78"/>
              </a:rPr>
              <a:t>) </a:t>
            </a:r>
            <a:r>
              <a:rPr lang="ar-SA" sz="2300" dirty="0">
                <a:solidFill>
                  <a:prstClr val="black"/>
                </a:solidFill>
                <a:cs typeface="B Yagut" panose="00000400000000000000" pitchFamily="2" charset="-78"/>
              </a:rPr>
              <a:t>را </a:t>
            </a:r>
            <a:r>
              <a:rPr lang="fa-IR" sz="2300" dirty="0" smtClean="0">
                <a:solidFill>
                  <a:prstClr val="black"/>
                </a:solidFill>
                <a:cs typeface="B Yagut" panose="00000400000000000000" pitchFamily="2" charset="-78"/>
              </a:rPr>
              <a:t>توضیح دهید.</a:t>
            </a:r>
            <a:r>
              <a:rPr lang="ar-SA" sz="2300" dirty="0" smtClean="0">
                <a:solidFill>
                  <a:prstClr val="black"/>
                </a:solidFill>
                <a:cs typeface="B Yagut" panose="00000400000000000000" pitchFamily="2" charset="-78"/>
              </a:rPr>
              <a:t> </a:t>
            </a:r>
            <a:endParaRPr lang="fa-IR" sz="2300" dirty="0">
              <a:solidFill>
                <a:prstClr val="black"/>
              </a:solidFill>
              <a:cs typeface="B Yagut" panose="00000400000000000000" pitchFamily="2" charset="-78"/>
            </a:endParaRPr>
          </a:p>
          <a:p>
            <a:pPr lvl="0" algn="r" rtl="1">
              <a:lnSpc>
                <a:spcPct val="90000"/>
              </a:lnSpc>
              <a:spcBef>
                <a:spcPts val="1000"/>
              </a:spcBef>
            </a:pPr>
            <a:endParaRPr lang="fa-IR" sz="2000" b="1" dirty="0">
              <a:solidFill>
                <a:prstClr val="black"/>
              </a:solidFill>
              <a:cs typeface="B Yagut" panose="00000400000000000000" pitchFamily="2" charset="-78"/>
            </a:endParaRPr>
          </a:p>
        </p:txBody>
      </p:sp>
      <p:sp>
        <p:nvSpPr>
          <p:cNvPr id="5" name="Rectangle 4"/>
          <p:cNvSpPr/>
          <p:nvPr/>
        </p:nvSpPr>
        <p:spPr>
          <a:xfrm>
            <a:off x="9141153" y="3408767"/>
            <a:ext cx="2044150" cy="477054"/>
          </a:xfrm>
          <a:prstGeom prst="rect">
            <a:avLst/>
          </a:prstGeom>
          <a:solidFill>
            <a:srgbClr val="92D050">
              <a:alpha val="9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rtlCol="0" anchor="ctr">
            <a:spAutoFit/>
          </a:bodyPr>
          <a:lstStyle/>
          <a:p>
            <a:pPr algn="ctr" rtl="1">
              <a:spcBef>
                <a:spcPct val="0"/>
              </a:spcBef>
            </a:pPr>
            <a:r>
              <a:rPr lang="fa-IR" sz="2500" b="1" dirty="0" smtClean="0">
                <a:solidFill>
                  <a:prstClr val="black"/>
                </a:solidFill>
                <a:cs typeface="B Yagut" panose="00000400000000000000" pitchFamily="2" charset="-78"/>
              </a:rPr>
              <a:t>کارگاه عملی </a:t>
            </a:r>
            <a:endParaRPr lang="en-US" sz="2500" b="1" dirty="0">
              <a:solidFill>
                <a:prstClr val="black"/>
              </a:solidFill>
              <a:cs typeface="B Yagut" panose="00000400000000000000" pitchFamily="2" charset="-78"/>
            </a:endParaRPr>
          </a:p>
        </p:txBody>
      </p:sp>
      <p:sp>
        <p:nvSpPr>
          <p:cNvPr id="7" name="Rectangle 6"/>
          <p:cNvSpPr/>
          <p:nvPr/>
        </p:nvSpPr>
        <p:spPr>
          <a:xfrm>
            <a:off x="961901" y="4334313"/>
            <a:ext cx="10319657" cy="1179810"/>
          </a:xfrm>
          <a:prstGeom prst="rect">
            <a:avLst/>
          </a:prstGeom>
        </p:spPr>
        <p:txBody>
          <a:bodyPr wrap="square">
            <a:spAutoFit/>
          </a:bodyPr>
          <a:lstStyle/>
          <a:p>
            <a:pPr algn="r" rtl="1">
              <a:lnSpc>
                <a:spcPct val="90000"/>
              </a:lnSpc>
              <a:spcBef>
                <a:spcPts val="1000"/>
              </a:spcBef>
            </a:pPr>
            <a:r>
              <a:rPr lang="fa-IR" sz="2000" dirty="0" smtClean="0">
                <a:solidFill>
                  <a:prstClr val="black"/>
                </a:solidFill>
                <a:cs typeface="B Yagut" panose="00000400000000000000" pitchFamily="2" charset="-78"/>
              </a:rPr>
              <a:t>1- روشهای اتصال به اینترنت از طریق </a:t>
            </a:r>
            <a:r>
              <a:rPr lang="en-US" sz="2000" dirty="0" smtClean="0">
                <a:solidFill>
                  <a:prstClr val="black"/>
                </a:solidFill>
                <a:cs typeface="B Yagut" panose="00000400000000000000" pitchFamily="2" charset="-78"/>
              </a:rPr>
              <a:t>ADSL</a:t>
            </a:r>
            <a:r>
              <a:rPr lang="fa-IR" sz="2000" dirty="0" smtClean="0">
                <a:solidFill>
                  <a:prstClr val="black"/>
                </a:solidFill>
                <a:cs typeface="B Yagut" panose="00000400000000000000" pitchFamily="2" charset="-78"/>
              </a:rPr>
              <a:t>را بروی رایانه خود اجرا کنید.</a:t>
            </a:r>
          </a:p>
          <a:p>
            <a:pPr algn="r" rtl="1">
              <a:lnSpc>
                <a:spcPct val="90000"/>
              </a:lnSpc>
              <a:spcBef>
                <a:spcPts val="1000"/>
              </a:spcBef>
            </a:pPr>
            <a:r>
              <a:rPr lang="fa-IR" sz="2000" dirty="0" smtClean="0">
                <a:solidFill>
                  <a:prstClr val="black"/>
                </a:solidFill>
                <a:cs typeface="B Yagut" panose="00000400000000000000" pitchFamily="2" charset="-78"/>
              </a:rPr>
              <a:t>2- با موتور جستجو </a:t>
            </a:r>
            <a:r>
              <a:rPr lang="en-US" sz="2000" dirty="0" smtClean="0">
                <a:solidFill>
                  <a:prstClr val="black"/>
                </a:solidFill>
                <a:cs typeface="B Yagut" panose="00000400000000000000" pitchFamily="2" charset="-78"/>
              </a:rPr>
              <a:t>Google</a:t>
            </a:r>
            <a:r>
              <a:rPr lang="fa-IR" sz="2000" dirty="0">
                <a:solidFill>
                  <a:prstClr val="black"/>
                </a:solidFill>
                <a:cs typeface="B Yagut" panose="00000400000000000000" pitchFamily="2" charset="-78"/>
              </a:rPr>
              <a:t> </a:t>
            </a:r>
            <a:r>
              <a:rPr lang="fa-IR" sz="2000" dirty="0" smtClean="0">
                <a:solidFill>
                  <a:prstClr val="black"/>
                </a:solidFill>
                <a:cs typeface="B Yagut" panose="00000400000000000000" pitchFamily="2" charset="-78"/>
              </a:rPr>
              <a:t>فایل دلخواهی را دانلود نموده ودر درایو </a:t>
            </a:r>
            <a:r>
              <a:rPr lang="en-US" sz="2000" dirty="0" smtClean="0">
                <a:solidFill>
                  <a:prstClr val="black"/>
                </a:solidFill>
                <a:cs typeface="B Yagut" panose="00000400000000000000" pitchFamily="2" charset="-78"/>
              </a:rPr>
              <a:t>D</a:t>
            </a:r>
            <a:r>
              <a:rPr lang="fa-IR" sz="2000" dirty="0" smtClean="0">
                <a:solidFill>
                  <a:prstClr val="black"/>
                </a:solidFill>
                <a:cs typeface="B Yagut" panose="00000400000000000000" pitchFamily="2" charset="-78"/>
              </a:rPr>
              <a:t> ذ خیره نمایید.</a:t>
            </a:r>
          </a:p>
          <a:p>
            <a:pPr algn="r" rtl="1">
              <a:lnSpc>
                <a:spcPct val="90000"/>
              </a:lnSpc>
              <a:spcBef>
                <a:spcPts val="1000"/>
              </a:spcBef>
            </a:pPr>
            <a:r>
              <a:rPr lang="fa-IR" sz="2000" dirty="0" smtClean="0">
                <a:solidFill>
                  <a:prstClr val="black"/>
                </a:solidFill>
                <a:cs typeface="B Yagut" panose="00000400000000000000" pitchFamily="2" charset="-78"/>
              </a:rPr>
              <a:t>3- عکس کره زمین رو جستجو ودر حافظه فلش خود ذخیره نمایید.</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32172496"/>
      </p:ext>
    </p:extLst>
  </p:cSld>
  <p:clrMapOvr>
    <a:masterClrMapping/>
  </p:clrMapOvr>
  <mc:AlternateContent xmlns:mc="http://schemas.openxmlformats.org/markup-compatibility/2006" xmlns:p14="http://schemas.microsoft.com/office/powerpoint/2010/main">
    <mc:Choice Requires="p14">
      <p:transition spd="slow" p14:dur="2000" advTm="23909"/>
    </mc:Choice>
    <mc:Fallback xmlns="">
      <p:transition spd="slow" advTm="23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72218"/>
            <a:ext cx="8229600" cy="547842"/>
          </a:xfrm>
          <a:solidFill>
            <a:srgbClr val="92D050">
              <a:alpha val="9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rtlCol="0" anchor="ctr">
            <a:spAutoFit/>
          </a:bodyPr>
          <a:lstStyle/>
          <a:p>
            <a:pPr algn="ctr" rtl="1"/>
            <a:r>
              <a:rPr lang="fa-IR" sz="3200" b="1" dirty="0">
                <a:solidFill>
                  <a:prstClr val="black"/>
                </a:solidFill>
                <a:latin typeface="+mn-lt"/>
                <a:ea typeface="+mn-ea"/>
                <a:cs typeface="B Yagut" panose="00000400000000000000" pitchFamily="2" charset="-78"/>
              </a:rPr>
              <a:t>منابع</a:t>
            </a:r>
            <a:endParaRPr lang="en-US" sz="3200" b="1" dirty="0">
              <a:solidFill>
                <a:prstClr val="black"/>
              </a:solidFill>
              <a:latin typeface="+mn-lt"/>
              <a:ea typeface="+mn-ea"/>
              <a:cs typeface="B Yagut" panose="00000400000000000000" pitchFamily="2" charset="-78"/>
            </a:endParaRPr>
          </a:p>
        </p:txBody>
      </p:sp>
      <p:sp>
        <p:nvSpPr>
          <p:cNvPr id="3" name="Content Placeholder 2"/>
          <p:cNvSpPr>
            <a:spLocks noGrp="1"/>
          </p:cNvSpPr>
          <p:nvPr>
            <p:ph idx="1"/>
          </p:nvPr>
        </p:nvSpPr>
        <p:spPr>
          <a:xfrm>
            <a:off x="2152650" y="1825627"/>
            <a:ext cx="7886700" cy="3132741"/>
          </a:xfrm>
        </p:spPr>
        <p:txBody>
          <a:bodyPr>
            <a:normAutofit/>
          </a:bodyPr>
          <a:lstStyle/>
          <a:p>
            <a:pPr algn="r" rtl="1"/>
            <a:r>
              <a:rPr lang="fa-IR" sz="2500" dirty="0" smtClean="0">
                <a:cs typeface="B Yagut" panose="00000400000000000000" pitchFamily="2" charset="-78"/>
              </a:rPr>
              <a:t>شفیعی </a:t>
            </a:r>
            <a:r>
              <a:rPr lang="fa-IR" sz="2500" dirty="0">
                <a:cs typeface="B Yagut" panose="00000400000000000000" pitchFamily="2" charset="-78"/>
              </a:rPr>
              <a:t>سروستانی.ف ، آموزش </a:t>
            </a:r>
            <a:r>
              <a:rPr lang="en-US" sz="2500" dirty="0">
                <a:cs typeface="B Yagut" panose="00000400000000000000" pitchFamily="2" charset="-78"/>
              </a:rPr>
              <a:t>windows7</a:t>
            </a:r>
            <a:r>
              <a:rPr lang="fa-IR" sz="2500" dirty="0">
                <a:cs typeface="B Yagut" panose="00000400000000000000" pitchFamily="2" charset="-78"/>
              </a:rPr>
              <a:t> ،1393</a:t>
            </a:r>
          </a:p>
          <a:p>
            <a:pPr algn="r" rtl="1"/>
            <a:r>
              <a:rPr lang="fa-IR" sz="2500" dirty="0">
                <a:cs typeface="B Yagut" panose="00000400000000000000" pitchFamily="2" charset="-78"/>
              </a:rPr>
              <a:t> ماهباز آرش ، خود آموز آسان و تصویری </a:t>
            </a:r>
            <a:r>
              <a:rPr lang="en-US" sz="2500" dirty="0">
                <a:cs typeface="B Yagut" panose="00000400000000000000" pitchFamily="2" charset="-78"/>
              </a:rPr>
              <a:t>windows7</a:t>
            </a:r>
            <a:r>
              <a:rPr lang="fa-IR" sz="2500" dirty="0">
                <a:cs typeface="B Yagut" panose="00000400000000000000" pitchFamily="2" charset="-78"/>
              </a:rPr>
              <a:t> ،1388</a:t>
            </a:r>
          </a:p>
          <a:p>
            <a:pPr algn="r" rtl="1"/>
            <a:r>
              <a:rPr lang="fa-IR" sz="2500" dirty="0">
                <a:cs typeface="B Yagut" panose="00000400000000000000" pitchFamily="2" charset="-78"/>
              </a:rPr>
              <a:t>عبدالهی مسعود ، مهارتهای کاربردی در کامپیوتر ،1390</a:t>
            </a:r>
          </a:p>
          <a:p>
            <a:pPr algn="r" rtl="1"/>
            <a:r>
              <a:rPr lang="fa-IR" sz="2500" dirty="0">
                <a:cs typeface="B Yagut" panose="00000400000000000000" pitchFamily="2" charset="-78"/>
              </a:rPr>
              <a:t>نوریان ابوذر ، آموزش آسان و کاربردی کامپیوتر ،1394</a:t>
            </a:r>
            <a:endParaRPr lang="en-US" sz="2500"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25397055"/>
      </p:ext>
    </p:extLst>
  </p:cSld>
  <p:clrMapOvr>
    <a:masterClrMapping/>
  </p:clrMapOvr>
  <mc:AlternateContent xmlns:mc="http://schemas.openxmlformats.org/markup-compatibility/2006" xmlns:p14="http://schemas.microsoft.com/office/powerpoint/2010/main">
    <mc:Choice Requires="p14">
      <p:transition spd="slow" p14:dur="2000" advTm="10"/>
    </mc:Choice>
    <mc:Fallback xmlns="">
      <p:transition spd="slow" advTm="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1014" y="1399834"/>
            <a:ext cx="7886700" cy="1325563"/>
          </a:xfrm>
        </p:spPr>
        <p:txBody>
          <a:bodyPr>
            <a:normAutofit/>
          </a:bodyPr>
          <a:lstStyle/>
          <a:p>
            <a:pPr algn="ctr"/>
            <a:r>
              <a:rPr lang="fa-IR" sz="2400" b="1" dirty="0">
                <a:cs typeface="B Yagut" panose="00000400000000000000" pitchFamily="2" charset="-78"/>
              </a:rPr>
              <a:t>لطفا نظرات و پیشنهادات خود پیرامون این بسته آموزشی را </a:t>
            </a:r>
            <a:br>
              <a:rPr lang="fa-IR" sz="2400" b="1" dirty="0">
                <a:cs typeface="B Yagut" panose="00000400000000000000" pitchFamily="2" charset="-78"/>
              </a:rPr>
            </a:br>
            <a:r>
              <a:rPr lang="fa-IR" sz="2400" b="1" dirty="0">
                <a:cs typeface="B Yagut" panose="00000400000000000000" pitchFamily="2" charset="-78"/>
              </a:rPr>
              <a:t>به این آدرس زیر ارسال کنید:</a:t>
            </a:r>
            <a:endParaRPr lang="en-US" sz="2400" b="1" dirty="0">
              <a:cs typeface="B Yagut" panose="00000400000000000000" pitchFamily="2" charset="-78"/>
            </a:endParaRPr>
          </a:p>
        </p:txBody>
      </p:sp>
      <p:sp>
        <p:nvSpPr>
          <p:cNvPr id="3" name="Content Placeholder 2"/>
          <p:cNvSpPr>
            <a:spLocks noGrp="1"/>
          </p:cNvSpPr>
          <p:nvPr>
            <p:ph idx="1"/>
          </p:nvPr>
        </p:nvSpPr>
        <p:spPr>
          <a:xfrm>
            <a:off x="3179603" y="2571500"/>
            <a:ext cx="6004109" cy="1652770"/>
          </a:xfrm>
        </p:spPr>
        <p:txBody>
          <a:bodyPr>
            <a:normAutofit fontScale="92500" lnSpcReduction="10000"/>
          </a:bodyPr>
          <a:lstStyle/>
          <a:p>
            <a:pPr marL="0" indent="0" algn="ctr">
              <a:buNone/>
            </a:pPr>
            <a:r>
              <a:rPr lang="fa-IR" sz="2400" dirty="0">
                <a:cs typeface="B Yagut" panose="00000400000000000000" pitchFamily="2" charset="-78"/>
              </a:rPr>
              <a:t>دانشگاه علوم پزشکی  و خد مات بهداشتی درمانی  مازندران</a:t>
            </a:r>
          </a:p>
          <a:p>
            <a:pPr marL="0" indent="0" algn="ctr">
              <a:buNone/>
            </a:pPr>
            <a:r>
              <a:rPr lang="en-US" sz="2400" dirty="0">
                <a:cs typeface="B Yagut" panose="00000400000000000000" pitchFamily="2" charset="-78"/>
                <a:hlinkClick r:id="rId4"/>
              </a:rPr>
              <a:t>sari_behsar@yahoo.com</a:t>
            </a:r>
            <a:endParaRPr lang="fa-IR" sz="2400" dirty="0">
              <a:cs typeface="B Yagut" panose="00000400000000000000" pitchFamily="2" charset="-78"/>
            </a:endParaRPr>
          </a:p>
          <a:p>
            <a:pPr marL="0" indent="0" algn="ctr">
              <a:buNone/>
            </a:pPr>
            <a:endParaRPr lang="en-US" sz="2400" dirty="0">
              <a:cs typeface="B Yagut" panose="00000400000000000000" pitchFamily="2" charset="-78"/>
            </a:endParaRPr>
          </a:p>
          <a:p>
            <a:pPr marL="0" indent="0" algn="ctr">
              <a:buNone/>
            </a:pPr>
            <a:r>
              <a:rPr lang="en-US" sz="2400" dirty="0">
                <a:cs typeface="B Yagut" panose="00000400000000000000" pitchFamily="2" charset="-78"/>
              </a:rPr>
              <a:t>afsaneh_mirza@ymail.com</a:t>
            </a:r>
          </a:p>
          <a:p>
            <a:pPr marL="0" indent="0" algn="ctr">
              <a:buNone/>
            </a:pPr>
            <a:endParaRPr lang="fa-IR" dirty="0" smtClean="0">
              <a:cs typeface="B Yagut" panose="00000400000000000000" pitchFamily="2" charset="-78"/>
            </a:endParaRP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97122286"/>
      </p:ext>
    </p:extLst>
  </p:cSld>
  <p:clrMapOvr>
    <a:masterClrMapping/>
  </p:clrMapOvr>
  <mc:AlternateContent xmlns:mc="http://schemas.openxmlformats.org/markup-compatibility/2006" xmlns:p14="http://schemas.microsoft.com/office/powerpoint/2010/main">
    <mc:Choice Requires="p14">
      <p:transition spd="slow" p14:dur="2000" advTm="11930"/>
    </mc:Choice>
    <mc:Fallback xmlns="">
      <p:transition spd="slow" advTm="11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19536" y="1373603"/>
            <a:ext cx="8663519" cy="5472608"/>
          </a:xfrm>
        </p:spPr>
        <p:txBody>
          <a:bodyPr>
            <a:noAutofit/>
          </a:bodyPr>
          <a:lstStyle/>
          <a:p>
            <a:pPr algn="just" rtl="1"/>
            <a:r>
              <a:rPr lang="fa-IR" sz="2500" dirty="0">
                <a:cs typeface="B Yagut" panose="00000400000000000000" pitchFamily="2" charset="-78"/>
              </a:rPr>
              <a:t> اينترنت يك شبكه جهاني است . شبكه اي كه از لحاظ مقياس جغرافيايي در سطح جهان گسترش يافته است . اينترنت مخفف كلمات </a:t>
            </a:r>
            <a:r>
              <a:rPr lang="en-AU" sz="2500" dirty="0">
                <a:cs typeface="B Yagut" panose="00000400000000000000" pitchFamily="2" charset="-78"/>
              </a:rPr>
              <a:t>International Network </a:t>
            </a:r>
            <a:r>
              <a:rPr lang="fa-IR" sz="2500" dirty="0">
                <a:cs typeface="B Yagut" panose="00000400000000000000" pitchFamily="2" charset="-78"/>
              </a:rPr>
              <a:t>به معناي شبكه جهاني مي </a:t>
            </a:r>
            <a:r>
              <a:rPr lang="fa-IR" sz="2500" dirty="0" smtClean="0">
                <a:cs typeface="B Yagut" panose="00000400000000000000" pitchFamily="2" charset="-78"/>
              </a:rPr>
              <a:t>باشد.شکل(1-1). </a:t>
            </a:r>
            <a:endParaRPr lang="fa-IR" sz="2500" dirty="0">
              <a:cs typeface="B Yagut" panose="00000400000000000000" pitchFamily="2" charset="-78"/>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2399" y="2847462"/>
            <a:ext cx="4405033" cy="2809875"/>
          </a:xfrm>
          <a:prstGeom prst="rect">
            <a:avLst/>
          </a:prstGeom>
        </p:spPr>
      </p:pic>
      <p:sp>
        <p:nvSpPr>
          <p:cNvPr id="5" name="Rectangle 4"/>
          <p:cNvSpPr/>
          <p:nvPr/>
        </p:nvSpPr>
        <p:spPr>
          <a:xfrm>
            <a:off x="1665027" y="558755"/>
            <a:ext cx="8798107" cy="547842"/>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fontScale="97500"/>
          </a:bodyPr>
          <a:lstStyle/>
          <a:p>
            <a:pPr algn="ctr" rtl="1">
              <a:lnSpc>
                <a:spcPct val="90000"/>
              </a:lnSpc>
              <a:spcBef>
                <a:spcPct val="0"/>
              </a:spcBef>
            </a:pPr>
            <a:r>
              <a:rPr lang="fa-IR" sz="3200" b="1" dirty="0">
                <a:latin typeface="+mj-lt"/>
                <a:ea typeface="+mj-ea"/>
                <a:cs typeface="B Yagut" panose="00000400000000000000" pitchFamily="2" charset="-78"/>
              </a:rPr>
              <a:t>اينترنت چيست ؟ </a:t>
            </a:r>
          </a:p>
        </p:txBody>
      </p:sp>
      <p:sp>
        <p:nvSpPr>
          <p:cNvPr id="6" name="Rectangle 5"/>
          <p:cNvSpPr/>
          <p:nvPr/>
        </p:nvSpPr>
        <p:spPr>
          <a:xfrm>
            <a:off x="4609219" y="5882442"/>
            <a:ext cx="3055916" cy="369332"/>
          </a:xfrm>
          <a:prstGeom prst="rect">
            <a:avLst/>
          </a:prstGeom>
        </p:spPr>
        <p:txBody>
          <a:bodyPr wrap="square">
            <a:spAutoFit/>
          </a:bodyPr>
          <a:lstStyle/>
          <a:p>
            <a:pPr lvl="0" hangingPunct="0"/>
            <a:r>
              <a:rPr lang="fa-IR" dirty="0" smtClean="0"/>
              <a:t>شکل 1-1تصاویر مربوط به اینترنت </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32821022"/>
      </p:ext>
    </p:extLst>
  </p:cSld>
  <p:clrMapOvr>
    <a:masterClrMapping/>
  </p:clrMapOvr>
  <mc:AlternateContent xmlns:mc="http://schemas.openxmlformats.org/markup-compatibility/2006" xmlns:p14="http://schemas.microsoft.com/office/powerpoint/2010/main">
    <mc:Choice Requires="p14">
      <p:transition spd="slow" p14:dur="2000" advTm="17045"/>
    </mc:Choice>
    <mc:Fallback xmlns="">
      <p:transition spd="slow" advTm="17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3408" y="4313383"/>
            <a:ext cx="3361260" cy="2016756"/>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00" y="3516387"/>
            <a:ext cx="2185060" cy="16424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p:cNvSpPr>
            <a:spLocks noGrp="1"/>
          </p:cNvSpPr>
          <p:nvPr>
            <p:ph type="title"/>
          </p:nvPr>
        </p:nvSpPr>
        <p:spPr>
          <a:xfrm>
            <a:off x="733724" y="1403389"/>
            <a:ext cx="10801888" cy="1143000"/>
          </a:xfrm>
        </p:spPr>
        <p:txBody>
          <a:bodyPr>
            <a:noAutofit/>
          </a:bodyPr>
          <a:lstStyle/>
          <a:p>
            <a:pPr marL="342900" indent="-342900" algn="r" rtl="1">
              <a:buFont typeface="Arial" panose="020B0604020202020204" pitchFamily="34" charset="0"/>
              <a:buChar char="•"/>
            </a:pPr>
            <a:r>
              <a:rPr lang="fa-IR" sz="2500" dirty="0" smtClean="0">
                <a:cs typeface="B Yagut" panose="00000400000000000000"/>
              </a:rPr>
              <a:t> </a:t>
            </a:r>
            <a:r>
              <a:rPr lang="fa-IR" sz="2500" dirty="0">
                <a:cs typeface="B Yagut" panose="00000400000000000000"/>
              </a:rPr>
              <a:t> به مجموعه اي از اتصالات بين دو يا چند كامپيوتر و زباني</a:t>
            </a:r>
            <a:r>
              <a:rPr lang="en-US" sz="2500" dirty="0">
                <a:cs typeface="B Yagut" panose="00000400000000000000"/>
              </a:rPr>
              <a:t>(</a:t>
            </a:r>
            <a:r>
              <a:rPr lang="en-AU" sz="2500" dirty="0">
                <a:cs typeface="B Yagut" panose="00000400000000000000"/>
              </a:rPr>
              <a:t>Protocol )</a:t>
            </a:r>
            <a:r>
              <a:rPr lang="fa-IR" sz="2500" dirty="0">
                <a:cs typeface="B Yagut" panose="00000400000000000000"/>
              </a:rPr>
              <a:t>كه اين كامپيوترها به كمك آن با يكديگر صحبت مي كنند شبكه مي گويند. وقتي كه ما دو يا چند كامپيوتر را به يكديگر متصل كنيم به گونه اي كه اين دو بتوانند با هم تبادل اطلاعات كنند در واقع يك شبكه ساخته ايم. </a:t>
            </a:r>
            <a:br>
              <a:rPr lang="fa-IR" sz="2500" dirty="0">
                <a:cs typeface="B Yagut" panose="00000400000000000000"/>
              </a:rPr>
            </a:br>
            <a:r>
              <a:rPr lang="fa-IR" sz="2500" dirty="0" smtClean="0">
                <a:cs typeface="B Yagut" panose="00000400000000000000"/>
              </a:rPr>
              <a:t>شکل(1-2)</a:t>
            </a:r>
            <a:endParaRPr lang="en-US" sz="2500" dirty="0">
              <a:cs typeface="B Yagut" panose="00000400000000000000"/>
            </a:endParaRPr>
          </a:p>
        </p:txBody>
      </p:sp>
      <p:sp>
        <p:nvSpPr>
          <p:cNvPr id="5" name="Rectangle 4"/>
          <p:cNvSpPr/>
          <p:nvPr/>
        </p:nvSpPr>
        <p:spPr>
          <a:xfrm>
            <a:off x="914400" y="549604"/>
            <a:ext cx="10440537" cy="547842"/>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fontScale="97500"/>
          </a:bodyPr>
          <a:lstStyle/>
          <a:p>
            <a:pPr algn="ctr" rtl="1">
              <a:lnSpc>
                <a:spcPct val="90000"/>
              </a:lnSpc>
              <a:spcBef>
                <a:spcPct val="0"/>
              </a:spcBef>
            </a:pPr>
            <a:r>
              <a:rPr lang="fa-IR" sz="3200" b="1" dirty="0">
                <a:latin typeface="+mj-lt"/>
                <a:ea typeface="+mj-ea"/>
                <a:cs typeface="B Yagut" panose="00000400000000000000" pitchFamily="2" charset="-78"/>
              </a:rPr>
              <a:t>شبكه چيست ؟ </a:t>
            </a:r>
          </a:p>
        </p:txBody>
      </p:sp>
      <p:sp>
        <p:nvSpPr>
          <p:cNvPr id="8" name="Rectangle 7"/>
          <p:cNvSpPr/>
          <p:nvPr/>
        </p:nvSpPr>
        <p:spPr>
          <a:xfrm>
            <a:off x="5849784" y="5990765"/>
            <a:ext cx="3055916" cy="338554"/>
          </a:xfrm>
          <a:prstGeom prst="rect">
            <a:avLst/>
          </a:prstGeom>
        </p:spPr>
        <p:txBody>
          <a:bodyPr wrap="square">
            <a:spAutoFit/>
          </a:bodyPr>
          <a:lstStyle/>
          <a:p>
            <a:pPr lvl="0" hangingPunct="0"/>
            <a:r>
              <a:rPr lang="fa-IR" sz="1600" dirty="0" smtClean="0">
                <a:cs typeface="B Yagut" panose="00000400000000000000" pitchFamily="2" charset="-78"/>
              </a:rPr>
              <a:t>شکل 1-2- تصاویر </a:t>
            </a:r>
            <a:r>
              <a:rPr lang="fa-IR" sz="1600" dirty="0">
                <a:cs typeface="B Yagut" panose="00000400000000000000" pitchFamily="2" charset="-78"/>
              </a:rPr>
              <a:t>مربوط</a:t>
            </a:r>
            <a:r>
              <a:rPr lang="fa-IR" sz="1600" dirty="0" smtClean="0">
                <a:cs typeface="B Yagut" panose="00000400000000000000" pitchFamily="2" charset="-78"/>
              </a:rPr>
              <a:t> به شبکه </a:t>
            </a:r>
            <a:endParaRPr lang="en-US" sz="1600" dirty="0">
              <a:cs typeface="B Yagut" panose="00000400000000000000" pitchFamily="2" charset="-78"/>
            </a:endParaRPr>
          </a:p>
        </p:txBody>
      </p:sp>
      <p:sp>
        <p:nvSpPr>
          <p:cNvPr id="9" name="Rectangle 8"/>
          <p:cNvSpPr/>
          <p:nvPr/>
        </p:nvSpPr>
        <p:spPr>
          <a:xfrm>
            <a:off x="1674421" y="2636911"/>
            <a:ext cx="9680516" cy="2015936"/>
          </a:xfrm>
          <a:prstGeom prst="rect">
            <a:avLst/>
          </a:prstGeom>
        </p:spPr>
        <p:txBody>
          <a:bodyPr wrap="square">
            <a:spAutoFit/>
          </a:bodyPr>
          <a:lstStyle/>
          <a:p>
            <a:pPr marL="342900" indent="-342900" algn="just" rtl="1">
              <a:buFont typeface="Arial" panose="020B0604020202020204" pitchFamily="34" charset="0"/>
              <a:buChar char="•"/>
            </a:pPr>
            <a:r>
              <a:rPr lang="fa-IR" sz="2500" dirty="0">
                <a:cs typeface="B Yagut" panose="00000400000000000000" pitchFamily="2" charset="-78"/>
              </a:rPr>
              <a:t>اهداف شبكه : </a:t>
            </a:r>
          </a:p>
          <a:p>
            <a:pPr algn="just" rtl="1"/>
            <a:r>
              <a:rPr lang="fa-IR" sz="2500" dirty="0">
                <a:cs typeface="B Yagut" panose="00000400000000000000" pitchFamily="2" charset="-78"/>
              </a:rPr>
              <a:t>1- استفاده از منابع مشترك ( اطلاعات ، نرم افزارها و سخت افزارها) </a:t>
            </a:r>
          </a:p>
          <a:p>
            <a:pPr algn="just" rtl="1"/>
            <a:r>
              <a:rPr lang="fa-IR" sz="2500" dirty="0">
                <a:cs typeface="B Yagut" panose="00000400000000000000" pitchFamily="2" charset="-78"/>
              </a:rPr>
              <a:t>2- به روز بودن اطلاعات</a:t>
            </a:r>
          </a:p>
          <a:p>
            <a:pPr algn="just" rtl="1"/>
            <a:r>
              <a:rPr lang="fa-IR" sz="2500" dirty="0">
                <a:cs typeface="B Yagut" panose="00000400000000000000" pitchFamily="2" charset="-78"/>
              </a:rPr>
              <a:t>3- جلوگيري از افزونگي اطلاعات</a:t>
            </a:r>
          </a:p>
          <a:p>
            <a:pPr algn="just" rtl="1"/>
            <a:r>
              <a:rPr lang="fa-IR" sz="2500" dirty="0">
                <a:cs typeface="B Yagut" panose="00000400000000000000" pitchFamily="2" charset="-78"/>
              </a:rPr>
              <a:t>4- تبادل سريعتر و دقيق تر اطلاعات</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86328686"/>
      </p:ext>
    </p:extLst>
  </p:cSld>
  <p:clrMapOvr>
    <a:masterClrMapping/>
  </p:clrMapOvr>
  <mc:AlternateContent xmlns:mc="http://schemas.openxmlformats.org/markup-compatibility/2006" xmlns:p14="http://schemas.microsoft.com/office/powerpoint/2010/main">
    <mc:Choice Requires="p14">
      <p:transition spd="slow" p14:dur="2000" advTm="40127"/>
    </mc:Choice>
    <mc:Fallback xmlns="">
      <p:transition spd="slow" advTm="40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63" y="356260"/>
            <a:ext cx="10515599" cy="611380"/>
          </a:xfr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fontScale="90000"/>
          </a:bodyPr>
          <a:lstStyle/>
          <a:p>
            <a:pPr algn="ctr" rtl="1"/>
            <a:r>
              <a:rPr lang="fa-IR" sz="3200" b="1" dirty="0" smtClean="0">
                <a:cs typeface="B Yagut" panose="00000400000000000000" pitchFamily="2" charset="-78"/>
              </a:rPr>
              <a:t/>
            </a:r>
            <a:br>
              <a:rPr lang="fa-IR" sz="3200" b="1" dirty="0" smtClean="0">
                <a:cs typeface="B Yagut" panose="00000400000000000000" pitchFamily="2" charset="-78"/>
              </a:rPr>
            </a:br>
            <a:r>
              <a:rPr lang="fa-IR" sz="3200" b="1" dirty="0" smtClean="0">
                <a:cs typeface="B Yagut" panose="00000400000000000000" pitchFamily="2" charset="-78"/>
              </a:rPr>
              <a:t>تقسيم </a:t>
            </a:r>
            <a:r>
              <a:rPr lang="fa-IR" sz="3200" b="1" dirty="0">
                <a:cs typeface="B Yagut" panose="00000400000000000000" pitchFamily="2" charset="-78"/>
              </a:rPr>
              <a:t>بندي شبكه ها از لحاظ مقياس جغرافيايي : </a:t>
            </a:r>
            <a:br>
              <a:rPr lang="fa-IR" sz="3200" b="1" dirty="0">
                <a:cs typeface="B Yagut" panose="00000400000000000000" pitchFamily="2" charset="-78"/>
              </a:rPr>
            </a:br>
            <a:endParaRPr lang="en-AU" sz="3200" b="1" dirty="0">
              <a:cs typeface="B Yagut" panose="00000400000000000000" pitchFamily="2" charset="-78"/>
            </a:endParaRPr>
          </a:p>
        </p:txBody>
      </p:sp>
      <p:sp>
        <p:nvSpPr>
          <p:cNvPr id="3" name="Content Placeholder 2"/>
          <p:cNvSpPr>
            <a:spLocks noGrp="1"/>
          </p:cNvSpPr>
          <p:nvPr>
            <p:ph idx="1"/>
          </p:nvPr>
        </p:nvSpPr>
        <p:spPr>
          <a:xfrm>
            <a:off x="879163" y="1288814"/>
            <a:ext cx="10515600" cy="1338349"/>
          </a:xfrm>
        </p:spPr>
        <p:txBody>
          <a:bodyPr>
            <a:normAutofit/>
          </a:bodyPr>
          <a:lstStyle/>
          <a:p>
            <a:pPr algn="just" rtl="1"/>
            <a:r>
              <a:rPr lang="en-AU" sz="2500" dirty="0">
                <a:cs typeface="B Yagut" panose="00000400000000000000" pitchFamily="2" charset="-78"/>
              </a:rPr>
              <a:t>LAN </a:t>
            </a:r>
            <a:r>
              <a:rPr lang="fa-IR" sz="2500" dirty="0">
                <a:cs typeface="B Yagut" panose="00000400000000000000" pitchFamily="2" charset="-78"/>
              </a:rPr>
              <a:t>شبكه محلي : که </a:t>
            </a:r>
            <a:r>
              <a:rPr lang="fa-IR" sz="2500" dirty="0" smtClean="0">
                <a:cs typeface="B Yagut" panose="00000400000000000000" pitchFamily="2" charset="-78"/>
              </a:rPr>
              <a:t>مخفف </a:t>
            </a:r>
            <a:r>
              <a:rPr lang="en-US" sz="2500" dirty="0" smtClean="0">
                <a:cs typeface="B Yagut" panose="00000400000000000000" pitchFamily="2" charset="-78"/>
              </a:rPr>
              <a:t> </a:t>
            </a:r>
            <a:r>
              <a:rPr lang="en-AU" sz="2500" dirty="0" smtClean="0">
                <a:cs typeface="B Yagut" panose="00000400000000000000" pitchFamily="2" charset="-78"/>
              </a:rPr>
              <a:t>Local </a:t>
            </a:r>
            <a:r>
              <a:rPr lang="en-AU" sz="2500" dirty="0">
                <a:cs typeface="B Yagut" panose="00000400000000000000" pitchFamily="2" charset="-78"/>
              </a:rPr>
              <a:t>Aria Network </a:t>
            </a:r>
            <a:r>
              <a:rPr lang="fa-IR" sz="2500" dirty="0">
                <a:cs typeface="B Yagut" panose="00000400000000000000" pitchFamily="2" charset="-78"/>
              </a:rPr>
              <a:t>ميباشد ، شبکه اي است با سرعت بالا که به منظور برقراري ارتباط و مبادله داده ها بين کامپيوترها در يک محدوده جغرافيايي کوچک مثل يک اداره ، يک ساختمان و يا يک طبقه از يک برج طراحي شده است. </a:t>
            </a:r>
          </a:p>
          <a:p>
            <a:pPr marL="0" indent="0" algn="just" rtl="1">
              <a:buNone/>
            </a:pPr>
            <a:endParaRPr lang="en-AU" dirty="0">
              <a:cs typeface="B Yagut" panose="00000400000000000000" pitchFamily="2" charset="-78"/>
            </a:endParaRPr>
          </a:p>
        </p:txBody>
      </p:sp>
      <p:sp>
        <p:nvSpPr>
          <p:cNvPr id="6" name="Title 2"/>
          <p:cNvSpPr txBox="1">
            <a:spLocks/>
          </p:cNvSpPr>
          <p:nvPr/>
        </p:nvSpPr>
        <p:spPr>
          <a:xfrm>
            <a:off x="609327" y="2413947"/>
            <a:ext cx="10785436" cy="15750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r" rtl="1">
              <a:buFont typeface="Arial" panose="020B0604020202020204" pitchFamily="34" charset="0"/>
              <a:buChar char="•"/>
            </a:pPr>
            <a:r>
              <a:rPr lang="en-AU" sz="2500" dirty="0" smtClean="0">
                <a:cs typeface="B Yagut" panose="00000400000000000000"/>
              </a:rPr>
              <a:t>MAN</a:t>
            </a:r>
            <a:r>
              <a:rPr lang="fa-IR" sz="2500" dirty="0" smtClean="0">
                <a:cs typeface="B Yagut" panose="00000400000000000000"/>
              </a:rPr>
              <a:t>شبکه شهري يا فرا منطقه اي : که مخفف </a:t>
            </a:r>
            <a:r>
              <a:rPr lang="en-AU" sz="2500" dirty="0" smtClean="0">
                <a:cs typeface="B Yagut" panose="00000400000000000000"/>
              </a:rPr>
              <a:t>Metropolitan Aria Network </a:t>
            </a:r>
            <a:r>
              <a:rPr lang="fa-IR" sz="2500" dirty="0" smtClean="0">
                <a:cs typeface="B Yagut" panose="00000400000000000000"/>
              </a:rPr>
              <a:t>ميباشد شبکه هاي متعددي را که در نواحي مختلف يک شهر بزرگ واقع شده اند ، به يکديگر متصل و مرتبط</a:t>
            </a:r>
          </a:p>
          <a:p>
            <a:pPr algn="r" rtl="1"/>
            <a:r>
              <a:rPr lang="fa-IR" sz="2500" dirty="0" smtClean="0">
                <a:cs typeface="B Yagut" panose="00000400000000000000"/>
              </a:rPr>
              <a:t>    مي سازد. (شکل1-3)</a:t>
            </a:r>
            <a:br>
              <a:rPr lang="fa-IR" sz="2500" dirty="0" smtClean="0">
                <a:cs typeface="B Yagut" panose="00000400000000000000"/>
              </a:rPr>
            </a:br>
            <a:endParaRPr lang="en-US" sz="2500" dirty="0"/>
          </a:p>
        </p:txBody>
      </p:sp>
      <p:grpSp>
        <p:nvGrpSpPr>
          <p:cNvPr id="7" name="Group 6"/>
          <p:cNvGrpSpPr/>
          <p:nvPr/>
        </p:nvGrpSpPr>
        <p:grpSpPr>
          <a:xfrm>
            <a:off x="1802461" y="3752296"/>
            <a:ext cx="7151534" cy="2455488"/>
            <a:chOff x="2182470" y="2308849"/>
            <a:chExt cx="8644571" cy="3139455"/>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4958" y="2308849"/>
              <a:ext cx="4252083" cy="313945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2470" y="2449826"/>
              <a:ext cx="4392488" cy="2857500"/>
            </a:xfrm>
            <a:prstGeom prst="rect">
              <a:avLst/>
            </a:prstGeom>
            <a:ln>
              <a:noFill/>
            </a:ln>
            <a:effectLst>
              <a:softEdge rad="112500"/>
            </a:effectLst>
          </p:spPr>
        </p:pic>
      </p:grpSp>
      <p:sp>
        <p:nvSpPr>
          <p:cNvPr id="10" name="Rectangle 9"/>
          <p:cNvSpPr/>
          <p:nvPr/>
        </p:nvSpPr>
        <p:spPr>
          <a:xfrm>
            <a:off x="5047013" y="6207784"/>
            <a:ext cx="3787435" cy="338554"/>
          </a:xfrm>
          <a:prstGeom prst="rect">
            <a:avLst/>
          </a:prstGeom>
        </p:spPr>
        <p:txBody>
          <a:bodyPr wrap="square">
            <a:spAutoFit/>
          </a:bodyPr>
          <a:lstStyle/>
          <a:p>
            <a:pPr lvl="0" algn="r" rtl="1" hangingPunct="0"/>
            <a:r>
              <a:rPr lang="fa-IR" sz="1600" dirty="0" smtClean="0">
                <a:cs typeface="B Yagut" panose="00000400000000000000" pitchFamily="2" charset="-78"/>
              </a:rPr>
              <a:t>شکل 1-3- تصاویر </a:t>
            </a:r>
            <a:r>
              <a:rPr lang="fa-IR" sz="1600" dirty="0">
                <a:cs typeface="B Yagut" panose="00000400000000000000" pitchFamily="2" charset="-78"/>
              </a:rPr>
              <a:t>مربوط</a:t>
            </a:r>
            <a:r>
              <a:rPr lang="fa-IR" sz="1600" dirty="0" smtClean="0">
                <a:cs typeface="B Yagut" panose="00000400000000000000" pitchFamily="2" charset="-78"/>
              </a:rPr>
              <a:t> به </a:t>
            </a:r>
            <a:r>
              <a:rPr lang="en-US" sz="1600" dirty="0" smtClean="0">
                <a:cs typeface="B Yagut" panose="00000400000000000000" pitchFamily="2" charset="-78"/>
              </a:rPr>
              <a:t>LAN-MAN-WAN</a:t>
            </a:r>
            <a:r>
              <a:rPr lang="fa-IR" sz="1600" dirty="0" smtClean="0">
                <a:cs typeface="B Yagut" panose="00000400000000000000" pitchFamily="2" charset="-78"/>
              </a:rPr>
              <a:t> </a:t>
            </a:r>
            <a:endParaRPr lang="en-US" sz="1600" dirty="0">
              <a:cs typeface="B Yagut"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45605356"/>
      </p:ext>
    </p:extLst>
  </p:cSld>
  <p:clrMapOvr>
    <a:masterClrMapping/>
  </p:clrMapOvr>
  <mc:AlternateContent xmlns:mc="http://schemas.openxmlformats.org/markup-compatibility/2006" xmlns:p14="http://schemas.microsoft.com/office/powerpoint/2010/main">
    <mc:Choice Requires="p14">
      <p:transition spd="slow" p14:dur="2000" advTm="43153"/>
    </mc:Choice>
    <mc:Fallback xmlns="">
      <p:transition spd="slow" advTm="43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4041" y="199793"/>
            <a:ext cx="10900759" cy="3412835"/>
          </a:xfrm>
        </p:spPr>
        <p:txBody>
          <a:bodyPr>
            <a:noAutofit/>
          </a:bodyPr>
          <a:lstStyle/>
          <a:p>
            <a:pPr algn="r" rtl="1"/>
            <a:r>
              <a:rPr lang="en-AU" sz="2500" dirty="0">
                <a:cs typeface="B Yagut" panose="00000400000000000000" pitchFamily="2" charset="-78"/>
              </a:rPr>
              <a:t>WAN </a:t>
            </a:r>
            <a:r>
              <a:rPr lang="fa-IR" sz="2500" dirty="0">
                <a:cs typeface="B Yagut" panose="00000400000000000000" pitchFamily="2" charset="-78"/>
              </a:rPr>
              <a:t>شبكه بندي وسيع : که مخفف </a:t>
            </a:r>
            <a:r>
              <a:rPr lang="en-AU" sz="2500" dirty="0">
                <a:cs typeface="B Yagut" panose="00000400000000000000" pitchFamily="2" charset="-78"/>
              </a:rPr>
              <a:t>Wide Aria Network </a:t>
            </a:r>
            <a:r>
              <a:rPr lang="fa-IR" sz="2500" dirty="0">
                <a:cs typeface="B Yagut" panose="00000400000000000000" pitchFamily="2" charset="-78"/>
              </a:rPr>
              <a:t>ميباشد ، جهت مبادله اطلاعات بين فواصل بسيار دور بکار ميرود</a:t>
            </a:r>
            <a:r>
              <a:rPr lang="fa-IR" sz="2500" dirty="0" smtClean="0">
                <a:cs typeface="B Yagut" panose="00000400000000000000" pitchFamily="2" charset="-78"/>
              </a:rPr>
              <a:t>.</a:t>
            </a:r>
            <a:br>
              <a:rPr lang="fa-IR" sz="2500" dirty="0" smtClean="0">
                <a:cs typeface="B Yagut" panose="00000400000000000000" pitchFamily="2" charset="-78"/>
              </a:rPr>
            </a:br>
            <a:r>
              <a:rPr lang="fa-IR" sz="2500" dirty="0" smtClean="0">
                <a:cs typeface="B Yagut" panose="00000400000000000000" pitchFamily="2" charset="-78"/>
              </a:rPr>
              <a:t> </a:t>
            </a:r>
            <a:r>
              <a:rPr lang="fa-IR" sz="2500" dirty="0">
                <a:cs typeface="B Yagut" panose="00000400000000000000" pitchFamily="2" charset="-78"/>
              </a:rPr>
              <a:t>اين شبکه ناحيه جغرافيايي وسيعي مانند کل يک کشور و يا کل يک قاره را در بر ميگيرد. شبکه هاي </a:t>
            </a:r>
            <a:r>
              <a:rPr lang="en-AU" sz="2500" dirty="0">
                <a:cs typeface="B Yagut" panose="00000400000000000000" pitchFamily="2" charset="-78"/>
              </a:rPr>
              <a:t>WAN </a:t>
            </a:r>
            <a:r>
              <a:rPr lang="fa-IR" sz="2500" dirty="0">
                <a:cs typeface="B Yagut" panose="00000400000000000000" pitchFamily="2" charset="-78"/>
              </a:rPr>
              <a:t>ممکن است از خطوط استيجاري شرکت مخابرات و يا ماهواره هاي مخابراتي جهت مبادله اطلاعات استفاده کنند. </a:t>
            </a:r>
            <a:r>
              <a:rPr lang="fa-IR" sz="2500" dirty="0" smtClean="0">
                <a:cs typeface="B Yagut" panose="00000400000000000000" pitchFamily="2" charset="-78"/>
              </a:rPr>
              <a:t>شکل(1-4)</a:t>
            </a:r>
            <a:r>
              <a:rPr lang="fa-IR" sz="2500" dirty="0">
                <a:cs typeface="B Yagut" panose="00000400000000000000" pitchFamily="2" charset="-78"/>
              </a:rPr>
              <a:t/>
            </a:r>
            <a:br>
              <a:rPr lang="fa-IR" sz="2500" dirty="0">
                <a:cs typeface="B Yagut" panose="00000400000000000000" pitchFamily="2" charset="-78"/>
              </a:rPr>
            </a:br>
            <a:r>
              <a:rPr lang="fa-IR" sz="2500" dirty="0">
                <a:cs typeface="B Yagut" panose="00000400000000000000" pitchFamily="2" charset="-78"/>
              </a:rPr>
              <a:t> </a:t>
            </a:r>
            <a:r>
              <a:rPr lang="en-AU" sz="2500" dirty="0">
                <a:cs typeface="B Yagut" panose="00000400000000000000" pitchFamily="2" charset="-78"/>
              </a:rPr>
              <a:t/>
            </a:r>
            <a:br>
              <a:rPr lang="en-AU" sz="2500" dirty="0">
                <a:cs typeface="B Yagut" panose="00000400000000000000" pitchFamily="2" charset="-78"/>
              </a:rPr>
            </a:br>
            <a:endParaRPr lang="en-US" sz="2500" dirty="0">
              <a:cs typeface="B Yagut" panose="00000400000000000000" pitchFamily="2" charset="-78"/>
            </a:endParaRPr>
          </a:p>
        </p:txBody>
      </p:sp>
      <p:grpSp>
        <p:nvGrpSpPr>
          <p:cNvPr id="6" name="Group 5"/>
          <p:cNvGrpSpPr/>
          <p:nvPr/>
        </p:nvGrpSpPr>
        <p:grpSpPr>
          <a:xfrm>
            <a:off x="1505098" y="3374837"/>
            <a:ext cx="8385048" cy="2461094"/>
            <a:chOff x="1552600" y="3144059"/>
            <a:chExt cx="8385048" cy="3144724"/>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2600" y="3144059"/>
              <a:ext cx="4464496" cy="3144724"/>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98304" y="3206993"/>
              <a:ext cx="4039344" cy="2692895"/>
            </a:xfrm>
            <a:prstGeom prst="rect">
              <a:avLst/>
            </a:prstGeom>
          </p:spPr>
        </p:pic>
      </p:grpSp>
      <p:sp>
        <p:nvSpPr>
          <p:cNvPr id="5" name="Rectangle 4"/>
          <p:cNvSpPr/>
          <p:nvPr/>
        </p:nvSpPr>
        <p:spPr>
          <a:xfrm>
            <a:off x="4669643" y="6066709"/>
            <a:ext cx="2718656" cy="338554"/>
          </a:xfrm>
          <a:prstGeom prst="rect">
            <a:avLst/>
          </a:prstGeom>
        </p:spPr>
        <p:txBody>
          <a:bodyPr wrap="square">
            <a:spAutoFit/>
          </a:bodyPr>
          <a:lstStyle/>
          <a:p>
            <a:pPr lvl="0" algn="r" rtl="1" hangingPunct="0"/>
            <a:r>
              <a:rPr lang="fa-IR" sz="1600" dirty="0" smtClean="0">
                <a:cs typeface="B Yagut" panose="00000400000000000000" pitchFamily="2" charset="-78"/>
              </a:rPr>
              <a:t>شکل 1-4- تصاویر </a:t>
            </a:r>
            <a:r>
              <a:rPr lang="fa-IR" sz="1600" dirty="0">
                <a:cs typeface="B Yagut" panose="00000400000000000000" pitchFamily="2" charset="-78"/>
              </a:rPr>
              <a:t>مربوط</a:t>
            </a:r>
            <a:r>
              <a:rPr lang="fa-IR" sz="1600" dirty="0" smtClean="0">
                <a:cs typeface="B Yagut" panose="00000400000000000000" pitchFamily="2" charset="-78"/>
              </a:rPr>
              <a:t> به </a:t>
            </a:r>
            <a:r>
              <a:rPr lang="en-US" sz="1600" dirty="0" smtClean="0">
                <a:cs typeface="B Yagut" panose="00000400000000000000" pitchFamily="2" charset="-78"/>
              </a:rPr>
              <a:t>WAN</a:t>
            </a:r>
            <a:r>
              <a:rPr lang="fa-IR" sz="1600" dirty="0" smtClean="0">
                <a:cs typeface="B Yagut" panose="00000400000000000000" pitchFamily="2" charset="-78"/>
              </a:rPr>
              <a:t> </a:t>
            </a:r>
            <a:endParaRPr lang="en-US" sz="1600" dirty="0">
              <a:cs typeface="B Yagut" panose="00000400000000000000" pitchFamily="2" charset="-78"/>
            </a:endParaRPr>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06089681"/>
      </p:ext>
    </p:extLst>
  </p:cSld>
  <p:clrMapOvr>
    <a:masterClrMapping/>
  </p:clrMapOvr>
  <mc:AlternateContent xmlns:mc="http://schemas.openxmlformats.org/markup-compatibility/2006" xmlns:p14="http://schemas.microsoft.com/office/powerpoint/2010/main">
    <mc:Choice Requires="p14">
      <p:transition spd="slow" p14:dur="2000" advTm="30697"/>
    </mc:Choice>
    <mc:Fallback xmlns="">
      <p:transition spd="slow" advTm="30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64657" y="1281724"/>
            <a:ext cx="4724370" cy="477054"/>
          </a:xfrm>
          <a:prstGeom prst="rect">
            <a:avLst/>
          </a:prstGeom>
        </p:spPr>
        <p:txBody>
          <a:bodyPr wrap="none">
            <a:spAutoFit/>
          </a:bodyPr>
          <a:lstStyle/>
          <a:p>
            <a:pPr algn="r" rtl="1"/>
            <a:r>
              <a:rPr lang="fa-IR" sz="2500" b="1" dirty="0" smtClean="0">
                <a:latin typeface="Calibri" panose="020F0502020204030204" pitchFamily="34" charset="0"/>
                <a:ea typeface="Calibri" panose="020F0502020204030204" pitchFamily="34" charset="0"/>
              </a:rPr>
              <a:t>آشنایی </a:t>
            </a:r>
            <a:r>
              <a:rPr lang="fa-IR" sz="2500" b="1" dirty="0">
                <a:latin typeface="Calibri" panose="020F0502020204030204" pitchFamily="34" charset="0"/>
                <a:ea typeface="Calibri" panose="020F0502020204030204" pitchFamily="34" charset="0"/>
              </a:rPr>
              <a:t>با سیم تلفن و سیم </a:t>
            </a:r>
            <a:r>
              <a:rPr lang="fa-IR" sz="2500" b="1" dirty="0" smtClean="0">
                <a:latin typeface="Calibri" panose="020F0502020204030204" pitchFamily="34" charset="0"/>
                <a:ea typeface="Calibri" panose="020F0502020204030204" pitchFamily="34" charset="0"/>
              </a:rPr>
              <a:t>شبکه و سوکتها</a:t>
            </a:r>
            <a:r>
              <a:rPr lang="en-US" sz="2500" b="1" dirty="0" smtClean="0">
                <a:latin typeface="Calibri" panose="020F0502020204030204" pitchFamily="34" charset="0"/>
                <a:ea typeface="Calibri" panose="020F0502020204030204" pitchFamily="34" charset="0"/>
                <a:cs typeface="Arial" panose="020B0604020202020204" pitchFamily="34" charset="0"/>
              </a:rPr>
              <a:t>:</a:t>
            </a:r>
            <a:endParaRPr lang="en-US" sz="2500" dirty="0"/>
          </a:p>
        </p:txBody>
      </p:sp>
      <p:sp>
        <p:nvSpPr>
          <p:cNvPr id="4" name="Rectangle 3"/>
          <p:cNvSpPr/>
          <p:nvPr/>
        </p:nvSpPr>
        <p:spPr>
          <a:xfrm>
            <a:off x="518614" y="1877940"/>
            <a:ext cx="11000905" cy="2145459"/>
          </a:xfrm>
          <a:prstGeom prst="rect">
            <a:avLst/>
          </a:prstGeom>
        </p:spPr>
        <p:txBody>
          <a:bodyPr wrap="square">
            <a:spAutoFit/>
          </a:bodyPr>
          <a:lstStyle/>
          <a:p>
            <a:pPr marL="285750" indent="-285750" algn="r" rtl="1">
              <a:lnSpc>
                <a:spcPct val="107000"/>
              </a:lnSpc>
              <a:spcAft>
                <a:spcPts val="800"/>
              </a:spcAft>
              <a:buFont typeface="Arial" panose="020B0604020202020204" pitchFamily="34" charset="0"/>
              <a:buChar char="•"/>
            </a:pPr>
            <a:r>
              <a:rPr lang="en-US" sz="2500" dirty="0">
                <a:latin typeface="Calibri" panose="020F0502020204030204" pitchFamily="34" charset="0"/>
                <a:ea typeface="Calibri" panose="020F0502020204030204" pitchFamily="34" charset="0"/>
                <a:cs typeface="B Yagut" panose="00000400000000000000" pitchFamily="2" charset="-78"/>
              </a:rPr>
              <a:t> </a:t>
            </a:r>
            <a:r>
              <a:rPr lang="fa-IR" sz="2500" dirty="0">
                <a:latin typeface="Calibri" panose="020F0502020204030204" pitchFamily="34" charset="0"/>
                <a:ea typeface="Calibri" panose="020F0502020204030204" pitchFamily="34" charset="0"/>
                <a:cs typeface="B Yagut" panose="00000400000000000000" pitchFamily="2" charset="-78"/>
              </a:rPr>
              <a:t>سیم تلفن 2 رشته و 4 رشته به شکل مربع دارد،پیشنهاد میکنم از 4 رشته </a:t>
            </a:r>
            <a:r>
              <a:rPr lang="fa-IR" sz="2500" dirty="0" smtClean="0">
                <a:latin typeface="Calibri" panose="020F0502020204030204" pitchFamily="34" charset="0"/>
                <a:ea typeface="Calibri" panose="020F0502020204030204" pitchFamily="34" charset="0"/>
                <a:cs typeface="B Yagut" panose="00000400000000000000" pitchFamily="2" charset="-78"/>
              </a:rPr>
              <a:t>استفاده کنید</a:t>
            </a:r>
            <a:endParaRPr lang="fa-IR" sz="2500" dirty="0">
              <a:latin typeface="Calibri" panose="020F0502020204030204" pitchFamily="34" charset="0"/>
              <a:ea typeface="Calibri" panose="020F0502020204030204" pitchFamily="34" charset="0"/>
              <a:cs typeface="B Yagut" panose="00000400000000000000" pitchFamily="2" charset="-78"/>
            </a:endParaRPr>
          </a:p>
          <a:p>
            <a:pPr marL="342900" indent="-342900" algn="r" rtl="1">
              <a:buFont typeface="Arial" panose="020B0604020202020204" pitchFamily="34" charset="0"/>
              <a:buChar char="•"/>
            </a:pPr>
            <a:r>
              <a:rPr lang="en-US" sz="2500" dirty="0" smtClean="0">
                <a:latin typeface="Calibri" panose="020F0502020204030204" pitchFamily="34" charset="0"/>
                <a:ea typeface="Calibri" panose="020F0502020204030204" pitchFamily="34" charset="0"/>
                <a:cs typeface="B Yagut" panose="00000400000000000000" pitchFamily="2" charset="-78"/>
              </a:rPr>
              <a:t> </a:t>
            </a:r>
            <a:r>
              <a:rPr lang="fa-IR" sz="2500" dirty="0">
                <a:latin typeface="Calibri" panose="020F0502020204030204" pitchFamily="34" charset="0"/>
                <a:ea typeface="Calibri" panose="020F0502020204030204" pitchFamily="34" charset="0"/>
                <a:cs typeface="B Yagut" panose="00000400000000000000" pitchFamily="2" charset="-78"/>
              </a:rPr>
              <a:t>کابل شبکه 8 رشته ای و تقریبا به شکل مستطیل هست و هر رشته با لایه ای محافظت میشه که نویز نگیره و به هیچ وجه هیچ وصله ای </a:t>
            </a:r>
            <a:r>
              <a:rPr lang="fa-IR" sz="2500" dirty="0" smtClean="0">
                <a:latin typeface="Calibri" panose="020F0502020204030204" pitchFamily="34" charset="0"/>
                <a:ea typeface="Calibri" panose="020F0502020204030204" pitchFamily="34" charset="0"/>
                <a:cs typeface="B Yagut" panose="00000400000000000000" pitchFamily="2" charset="-78"/>
              </a:rPr>
              <a:t>نباید داشته باشد.شکل(1-5)</a:t>
            </a:r>
            <a:endParaRPr lang="fa-IR" sz="2500" dirty="0">
              <a:latin typeface="Calibri" panose="020F0502020204030204" pitchFamily="34" charset="0"/>
              <a:ea typeface="Calibri" panose="020F0502020204030204" pitchFamily="34" charset="0"/>
              <a:cs typeface="B Yagut" panose="00000400000000000000" pitchFamily="2" charset="-78"/>
            </a:endParaRPr>
          </a:p>
          <a:p>
            <a:pPr marL="342900" indent="-342900" algn="r" rtl="1">
              <a:buFont typeface="Arial" panose="020B0604020202020204" pitchFamily="34" charset="0"/>
              <a:buChar char="•"/>
            </a:pPr>
            <a:r>
              <a:rPr lang="fa-IR" sz="2500" dirty="0" smtClean="0">
                <a:latin typeface="Calibri" panose="020F0502020204030204" pitchFamily="34" charset="0"/>
                <a:ea typeface="Calibri" panose="020F0502020204030204" pitchFamily="34" charset="0"/>
                <a:cs typeface="B Yagut" panose="00000400000000000000" pitchFamily="2" charset="-78"/>
              </a:rPr>
              <a:t>مراقب باشید که سیم های تلفن و کابل های شبکه رو اشتباه و جابجا ، به زور جا نزنید ، چون اندازه و شکل های  متفاوت دارند.</a:t>
            </a:r>
            <a:endParaRPr lang="en-US" sz="2500" dirty="0">
              <a:cs typeface="B Yagut" panose="00000400000000000000" pitchFamily="2" charset="-78"/>
            </a:endParaRPr>
          </a:p>
        </p:txBody>
      </p:sp>
      <p:grpSp>
        <p:nvGrpSpPr>
          <p:cNvPr id="3" name="Group 2"/>
          <p:cNvGrpSpPr/>
          <p:nvPr/>
        </p:nvGrpSpPr>
        <p:grpSpPr>
          <a:xfrm>
            <a:off x="2122379" y="4038319"/>
            <a:ext cx="3896254" cy="2374990"/>
            <a:chOff x="1985930" y="3503146"/>
            <a:chExt cx="4317747" cy="2667393"/>
          </a:xfrm>
        </p:grpSpPr>
        <p:pic>
          <p:nvPicPr>
            <p:cNvPr id="6" name="Picture 5"/>
            <p:cNvPicPr>
              <a:picLocks noChangeAspect="1"/>
            </p:cNvPicPr>
            <p:nvPr/>
          </p:nvPicPr>
          <p:blipFill>
            <a:blip r:embed="rId4"/>
            <a:stretch>
              <a:fillRect/>
            </a:stretch>
          </p:blipFill>
          <p:spPr>
            <a:xfrm>
              <a:off x="1985930" y="3782351"/>
              <a:ext cx="1941785" cy="2388188"/>
            </a:xfrm>
            <a:prstGeom prst="rect">
              <a:avLst/>
            </a:prstGeom>
          </p:spPr>
        </p:pic>
        <p:pic>
          <p:nvPicPr>
            <p:cNvPr id="7" name="Picture 6"/>
            <p:cNvPicPr>
              <a:picLocks noChangeAspect="1"/>
            </p:cNvPicPr>
            <p:nvPr/>
          </p:nvPicPr>
          <p:blipFill>
            <a:blip r:embed="rId5"/>
            <a:stretch>
              <a:fillRect/>
            </a:stretch>
          </p:blipFill>
          <p:spPr>
            <a:xfrm>
              <a:off x="4074827" y="3503146"/>
              <a:ext cx="2228850" cy="2514600"/>
            </a:xfrm>
            <a:prstGeom prst="rect">
              <a:avLst/>
            </a:prstGeom>
          </p:spPr>
        </p:pic>
      </p:grpSp>
      <p:sp>
        <p:nvSpPr>
          <p:cNvPr id="8" name="Rectangle 7"/>
          <p:cNvSpPr/>
          <p:nvPr/>
        </p:nvSpPr>
        <p:spPr>
          <a:xfrm>
            <a:off x="6361897" y="5725358"/>
            <a:ext cx="3787435" cy="584775"/>
          </a:xfrm>
          <a:prstGeom prst="rect">
            <a:avLst/>
          </a:prstGeom>
        </p:spPr>
        <p:txBody>
          <a:bodyPr wrap="square">
            <a:spAutoFit/>
          </a:bodyPr>
          <a:lstStyle/>
          <a:p>
            <a:pPr lvl="0" algn="ctr" rtl="1" hangingPunct="0"/>
            <a:r>
              <a:rPr lang="fa-IR" sz="1600" b="1" dirty="0" smtClean="0">
                <a:cs typeface="B Yagut" panose="00000400000000000000" pitchFamily="2" charset="-78"/>
              </a:rPr>
              <a:t>شکل 1-5- تصاویر </a:t>
            </a:r>
            <a:r>
              <a:rPr lang="fa-IR" sz="1600" b="1" dirty="0">
                <a:cs typeface="B Yagut" panose="00000400000000000000" pitchFamily="2" charset="-78"/>
              </a:rPr>
              <a:t>مربوط</a:t>
            </a:r>
            <a:r>
              <a:rPr lang="fa-IR" sz="1600" b="1" dirty="0" smtClean="0">
                <a:cs typeface="B Yagut" panose="00000400000000000000" pitchFamily="2" charset="-78"/>
              </a:rPr>
              <a:t> ب کابل و سوکت شبکه و سیم و سوکت تلفن  </a:t>
            </a:r>
            <a:endParaRPr lang="en-US" sz="1600" b="1" dirty="0">
              <a:cs typeface="B Yagut" panose="00000400000000000000" pitchFamily="2" charset="-78"/>
            </a:endParaRPr>
          </a:p>
        </p:txBody>
      </p:sp>
      <p:sp>
        <p:nvSpPr>
          <p:cNvPr id="9" name="Rectangle 8"/>
          <p:cNvSpPr/>
          <p:nvPr/>
        </p:nvSpPr>
        <p:spPr>
          <a:xfrm>
            <a:off x="648239" y="512583"/>
            <a:ext cx="10740788" cy="547842"/>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fontScale="97500"/>
          </a:bodyPr>
          <a:lstStyle/>
          <a:p>
            <a:pPr algn="ctr" rtl="1">
              <a:lnSpc>
                <a:spcPct val="90000"/>
              </a:lnSpc>
              <a:spcBef>
                <a:spcPct val="0"/>
              </a:spcBef>
            </a:pPr>
            <a:r>
              <a:rPr lang="fa-IR" sz="3200" b="1" dirty="0">
                <a:latin typeface="+mj-lt"/>
                <a:ea typeface="+mj-ea"/>
                <a:cs typeface="B Yagut" panose="00000400000000000000" pitchFamily="2" charset="-78"/>
              </a:rPr>
              <a:t>مودم و اتصالات </a:t>
            </a:r>
            <a:endParaRPr lang="en-US" sz="3200" b="1" dirty="0">
              <a:latin typeface="+mj-lt"/>
              <a:ea typeface="+mj-ea"/>
              <a:cs typeface="B Yagut" panose="00000400000000000000" pitchFamily="2" charset="-78"/>
            </a:endParaRPr>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59336974"/>
      </p:ext>
    </p:extLst>
  </p:cSld>
  <p:clrMapOvr>
    <a:masterClrMapping/>
  </p:clrMapOvr>
  <mc:AlternateContent xmlns:mc="http://schemas.openxmlformats.org/markup-compatibility/2006" xmlns:p14="http://schemas.microsoft.com/office/powerpoint/2010/main">
    <mc:Choice Requires="p14">
      <p:transition spd="slow" p14:dur="2000" advTm="37042"/>
    </mc:Choice>
    <mc:Fallback xmlns="">
      <p:transition spd="slow" advTm="37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مازندران</_x062f__x0627__x0646__x0634__x06af__x0627__x0647_>
    <_x0646__x0648__x0639__x0020__x062d__x06cc__x0637__x0647_ xmlns="12fdc5dc-769e-4543-b10d-fbea3dac4417">کار با کامپیوتر و اينترنت؛ آشنايي با نرم‌افزارهاي نظام شبكه</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5NN7CDR5NKU2-831-541</_dlc_DocId>
    <_dlc_DocIdUrl xmlns="1047730d-92e1-4018-9084-d932fd3a7f58">
      <Url>http://www.health.gov.ir/hnd/_layouts/DocIdRedir.aspx?ID=5NN7CDR5NKU2-831-541</Url>
      <Description>5NN7CDR5NKU2-831-541</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FC1F7499-10D1-475D-93E1-AF55352D93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99E4A61-7D13-4833-B342-3407348883B3}">
  <ds:schemaRefs>
    <ds:schemaRef ds:uri="http://schemas.microsoft.com/office/2006/metadata/properties"/>
    <ds:schemaRef ds:uri="http://schemas.microsoft.com/office/infopath/2007/PartnerControls"/>
    <ds:schemaRef ds:uri="http://schemas.openxmlformats.org/package/2006/metadata/core-properties"/>
    <ds:schemaRef ds:uri="http://schemas.microsoft.com/office/2006/documentManagement/types"/>
    <ds:schemaRef ds:uri="http://purl.org/dc/terms/"/>
    <ds:schemaRef ds:uri="12fdc5dc-769e-4543-b10d-fbea3dac4417"/>
    <ds:schemaRef ds:uri="http://purl.org/dc/dcmitype/"/>
    <ds:schemaRef ds:uri="1047730d-92e1-4018-9084-d932fd3a7f58"/>
    <ds:schemaRef ds:uri="http://www.w3.org/XML/1998/namespace"/>
    <ds:schemaRef ds:uri="http://purl.org/dc/elements/1.1/"/>
  </ds:schemaRefs>
</ds:datastoreItem>
</file>

<file path=customXml/itemProps3.xml><?xml version="1.0" encoding="utf-8"?>
<ds:datastoreItem xmlns:ds="http://schemas.openxmlformats.org/officeDocument/2006/customXml" ds:itemID="{DAD2DA33-6148-44C9-A04D-F2CD65E90A53}">
  <ds:schemaRefs>
    <ds:schemaRef ds:uri="http://schemas.microsoft.com/sharepoint/v3/contenttype/forms"/>
  </ds:schemaRefs>
</ds:datastoreItem>
</file>

<file path=customXml/itemProps4.xml><?xml version="1.0" encoding="utf-8"?>
<ds:datastoreItem xmlns:ds="http://schemas.openxmlformats.org/officeDocument/2006/customXml" ds:itemID="{5137E402-4550-4D54-B345-51FDA3C9C856}">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1908</TotalTime>
  <Words>1803</Words>
  <Application>Microsoft Office PowerPoint</Application>
  <PresentationFormat>Widescreen</PresentationFormat>
  <Paragraphs>249</Paragraphs>
  <Slides>43</Slides>
  <Notes>3</Notes>
  <HiddenSlides>0</HiddenSlides>
  <MMClips>41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Arial</vt:lpstr>
      <vt:lpstr>B Nazanin</vt:lpstr>
      <vt:lpstr>B Yagut</vt:lpstr>
      <vt:lpstr>Calibri</vt:lpstr>
      <vt:lpstr>Calibri Light</vt:lpstr>
      <vt:lpstr>Courier New</vt:lpstr>
      <vt:lpstr>Times New Roman</vt:lpstr>
      <vt:lpstr>Vazir</vt:lpstr>
      <vt:lpstr>Wingdings</vt:lpstr>
      <vt:lpstr>Office Theme</vt:lpstr>
      <vt:lpstr> فصل اول : آشنایی با مفاهیم و نحوه اتصال به اینترنت و  جستجو در اینترنت) </vt:lpstr>
      <vt:lpstr>مشخصات سند</vt:lpstr>
      <vt:lpstr>PowerPoint Presentation</vt:lpstr>
      <vt:lpstr>PowerPoint Presentation</vt:lpstr>
      <vt:lpstr>PowerPoint Presentation</vt:lpstr>
      <vt:lpstr>  به مجموعه اي از اتصالات بين دو يا چند كامپيوتر و زباني(Protocol )كه اين كامپيوترها به كمك آن با يكديگر صحبت مي كنند شبكه مي گويند. وقتي كه ما دو يا چند كامپيوتر را به يكديگر متصل كنيم به گونه اي كه اين دو بتوانند با هم تبادل اطلاعات كنند در واقع يك شبكه ساخته ايم.  شکل(1-2)</vt:lpstr>
      <vt:lpstr> تقسيم بندي شبكه ها از لحاظ مقياس جغرافيايي :  </vt:lpstr>
      <vt:lpstr>WAN شبكه بندي وسيع : که مخفف Wide Aria Network ميباشد ، جهت مبادله اطلاعات بين فواصل بسيار دور بکار ميرود.  اين شبکه ناحيه جغرافيايي وسيعي مانند کل يک کشور و يا کل يک قاره را در بر ميگيرد. شبکه هاي WAN ممکن است از خطوط استيجاري شرکت مخابرات و يا ماهواره هاي مخابراتي جهت مبادله اطلاعات استفاده کنند. شکل(1-4)   </vt:lpstr>
      <vt:lpstr>PowerPoint Presentation</vt:lpstr>
      <vt:lpstr>نصب فیزیکی : </vt:lpstr>
      <vt:lpstr>PowerPoint Presentation</vt:lpstr>
      <vt:lpstr>PowerPoint Presentation</vt:lpstr>
      <vt:lpstr>PowerPoint Presentation</vt:lpstr>
      <vt:lpstr>PowerPoint Presentation</vt:lpstr>
      <vt:lpstr>PowerPoint Presentation</vt:lpstr>
      <vt:lpstr>انواع روشهای اتصال به اینترنت</vt:lpstr>
      <vt:lpstr>انواع روشهای اتصال به اینترنت</vt:lpstr>
      <vt:lpstr>اتصال ADSL  </vt:lpstr>
      <vt:lpstr> </vt:lpstr>
      <vt:lpstr>PowerPoint Presentation</vt:lpstr>
      <vt:lpstr>PowerPoint Presentation</vt:lpstr>
      <vt:lpstr>PowerPoint Presentation</vt:lpstr>
      <vt:lpstr>PowerPoint Presentation</vt:lpstr>
      <vt:lpstr>PowerPoint Presentation</vt:lpstr>
      <vt:lpstr>جستجو در اينترنت</vt:lpstr>
      <vt:lpstr>PowerPoint Presentation</vt:lpstr>
      <vt:lpstr>نمايش نتايج جستجو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ذخیره آدرس صفحه اگر از اطلاعات یا محتویات سایت یا صفحاتی که مرور کرده ایم خوشمان آمد ولی نخواستیم محتوای آنرا نگه داریم بلکه فقط قصد نگه داشتن آدرس آن صفحه را داشتیم می بایست از منوی Favorites گزینه ... Add to Favorites را برگزینیم با این کار آدرس صفحه جاری مان به انتهای لیست منوی Favorites یا علائق مان افزوده می شود. شکل(1-24). </vt:lpstr>
      <vt:lpstr>PowerPoint Presentation</vt:lpstr>
      <vt:lpstr>آخرین باز کردن آدرس مورد علاقه:  برای این کار از منوی Favoritesآدرس مورد علاقه (که قبلا بدین عنوان ثبت شده ) را انتخاب کنیم. شکل(1-26). </vt:lpstr>
      <vt:lpstr>PowerPoint Presentation</vt:lpstr>
      <vt:lpstr> با زدن کلید ضربدر قرمز رنگ ، سمت راست بالای پنجره   IE یا انتخاب گزینه Exit از منوی File، پنجره ای با این سؤال که آیا می خواهید از تمام سربرگ ها یا سربرگ جاری خارج شوید، ظاهر می شود. اگر دکمه Close all tabs را انتخاب کنیم کل  پنجره بسته شده و اگر Close Current tab را برگزینیم فقط صفحه شامل سر برگ جاری (فعال) بسته می شود. شکل(1-29). </vt:lpstr>
      <vt:lpstr>PowerPoint Presentation</vt:lpstr>
      <vt:lpstr>منابع</vt:lpstr>
      <vt:lpstr>لطفا نظرات و پیشنهادات خود پیرامون این بسته آموزشی را  به این آدرس زیر ارسال کنید:</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کار با کامپیوتر- آشنایی با نحوه استفاده از اینترنت</dc:title>
  <dc:creator>Windows User</dc:creator>
  <cp:lastModifiedBy>saberi</cp:lastModifiedBy>
  <cp:revision>434</cp:revision>
  <dcterms:created xsi:type="dcterms:W3CDTF">2020-05-09T16:25:58Z</dcterms:created>
  <dcterms:modified xsi:type="dcterms:W3CDTF">2021-05-19T09:48:19Z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933fed35-b438-4028-99dd-cd353e17f7e3</vt:lpwstr>
  </property>
</Properties>
</file>